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8"/>
  </p:notesMasterIdLst>
  <p:sldIdLst>
    <p:sldId id="256" r:id="rId2"/>
    <p:sldId id="257" r:id="rId3"/>
    <p:sldId id="259" r:id="rId4"/>
    <p:sldId id="285" r:id="rId5"/>
    <p:sldId id="260" r:id="rId6"/>
    <p:sldId id="258" r:id="rId7"/>
    <p:sldId id="286" r:id="rId8"/>
    <p:sldId id="266" r:id="rId9"/>
    <p:sldId id="277" r:id="rId10"/>
    <p:sldId id="287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6" r:id="rId20"/>
    <p:sldId id="262" r:id="rId21"/>
    <p:sldId id="263" r:id="rId22"/>
    <p:sldId id="297" r:id="rId23"/>
    <p:sldId id="299" r:id="rId24"/>
    <p:sldId id="298" r:id="rId25"/>
    <p:sldId id="300" r:id="rId26"/>
    <p:sldId id="301" r:id="rId2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84754"/>
  </p:normalViewPr>
  <p:slideViewPr>
    <p:cSldViewPr snapToGrid="0" showGuides="1">
      <p:cViewPr varScale="1">
        <p:scale>
          <a:sx n="83" d="100"/>
          <a:sy n="83" d="100"/>
        </p:scale>
        <p:origin x="86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81BAB-4921-48D5-AC93-2C00CD580E4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C70AB7-C74A-4104-ADCE-3B6DEF11AFF4}">
      <dgm:prSet/>
      <dgm:spPr/>
      <dgm:t>
        <a:bodyPr/>
        <a:lstStyle/>
        <a:p>
          <a:r>
            <a:rPr lang="tr-TR"/>
            <a:t>Metaphlan3</a:t>
          </a:r>
          <a:endParaRPr lang="en-US"/>
        </a:p>
      </dgm:t>
    </dgm:pt>
    <dgm:pt modelId="{DD85A5C2-C4C2-4738-AFC0-3CCF463B0AFA}" type="parTrans" cxnId="{CAF38A30-86F8-4FCA-A515-56A7B18A7E7A}">
      <dgm:prSet/>
      <dgm:spPr/>
      <dgm:t>
        <a:bodyPr/>
        <a:lstStyle/>
        <a:p>
          <a:endParaRPr lang="en-US"/>
        </a:p>
      </dgm:t>
    </dgm:pt>
    <dgm:pt modelId="{33F5C153-8C5B-4128-9CC9-C8EA629803FD}" type="sibTrans" cxnId="{CAF38A30-86F8-4FCA-A515-56A7B18A7E7A}">
      <dgm:prSet/>
      <dgm:spPr/>
      <dgm:t>
        <a:bodyPr/>
        <a:lstStyle/>
        <a:p>
          <a:endParaRPr lang="en-US"/>
        </a:p>
      </dgm:t>
    </dgm:pt>
    <dgm:pt modelId="{8916614D-1BD1-4D39-B420-0CB7D2E19C03}">
      <dgm:prSet/>
      <dgm:spPr/>
      <dgm:t>
        <a:bodyPr/>
        <a:lstStyle/>
        <a:p>
          <a:r>
            <a:rPr lang="tr-TR"/>
            <a:t>Sadece belirteç dizileri var, ancak hızlı</a:t>
          </a:r>
          <a:endParaRPr lang="en-US"/>
        </a:p>
      </dgm:t>
    </dgm:pt>
    <dgm:pt modelId="{BC0374B2-DF47-4781-883F-BF95166C0C31}" type="parTrans" cxnId="{D941A300-8C21-44F1-B8F4-8C516871E428}">
      <dgm:prSet/>
      <dgm:spPr/>
      <dgm:t>
        <a:bodyPr/>
        <a:lstStyle/>
        <a:p>
          <a:endParaRPr lang="en-US"/>
        </a:p>
      </dgm:t>
    </dgm:pt>
    <dgm:pt modelId="{6182E2BD-750A-4FBD-9E22-B1D2CD594E6D}" type="sibTrans" cxnId="{D941A300-8C21-44F1-B8F4-8C516871E428}">
      <dgm:prSet/>
      <dgm:spPr/>
      <dgm:t>
        <a:bodyPr/>
        <a:lstStyle/>
        <a:p>
          <a:endParaRPr lang="en-US"/>
        </a:p>
      </dgm:t>
    </dgm:pt>
    <dgm:pt modelId="{813B99F0-5ED0-409F-8864-59592A156448}">
      <dgm:prSet/>
      <dgm:spPr/>
      <dgm:t>
        <a:bodyPr/>
        <a:lstStyle/>
        <a:p>
          <a:r>
            <a:rPr lang="tr-TR"/>
            <a:t>K-mer temelli yöntemler</a:t>
          </a:r>
          <a:endParaRPr lang="en-US"/>
        </a:p>
      </dgm:t>
    </dgm:pt>
    <dgm:pt modelId="{AA10CA7A-3351-4D24-B964-7B3F7CDF50D2}" type="parTrans" cxnId="{E7DF0AD0-9E76-4C9B-AFEC-C0D83965CC9D}">
      <dgm:prSet/>
      <dgm:spPr/>
      <dgm:t>
        <a:bodyPr/>
        <a:lstStyle/>
        <a:p>
          <a:endParaRPr lang="en-US"/>
        </a:p>
      </dgm:t>
    </dgm:pt>
    <dgm:pt modelId="{EA2A1CA8-2D62-4A5D-B363-46D28A6DB47F}" type="sibTrans" cxnId="{E7DF0AD0-9E76-4C9B-AFEC-C0D83965CC9D}">
      <dgm:prSet/>
      <dgm:spPr/>
      <dgm:t>
        <a:bodyPr/>
        <a:lstStyle/>
        <a:p>
          <a:endParaRPr lang="en-US"/>
        </a:p>
      </dgm:t>
    </dgm:pt>
    <dgm:pt modelId="{3F19515E-BFD8-425D-A854-5E80113C3765}">
      <dgm:prSet/>
      <dgm:spPr/>
      <dgm:t>
        <a:bodyPr/>
        <a:lstStyle/>
        <a:p>
          <a:r>
            <a:rPr lang="tr-TR"/>
            <a:t>Çok hızlı ancak yanlış pozitif oranı yüksek</a:t>
          </a:r>
          <a:endParaRPr lang="en-US"/>
        </a:p>
      </dgm:t>
    </dgm:pt>
    <dgm:pt modelId="{5A2B6FF8-55FD-410F-8413-43CD8313D2C8}" type="parTrans" cxnId="{F49E92E4-9EEB-4E21-8E32-31BDF12F2B84}">
      <dgm:prSet/>
      <dgm:spPr/>
      <dgm:t>
        <a:bodyPr/>
        <a:lstStyle/>
        <a:p>
          <a:endParaRPr lang="en-US"/>
        </a:p>
      </dgm:t>
    </dgm:pt>
    <dgm:pt modelId="{12011C11-1B97-4F3A-B3E8-13F3C01AA16C}" type="sibTrans" cxnId="{F49E92E4-9EEB-4E21-8E32-31BDF12F2B84}">
      <dgm:prSet/>
      <dgm:spPr/>
      <dgm:t>
        <a:bodyPr/>
        <a:lstStyle/>
        <a:p>
          <a:endParaRPr lang="en-US"/>
        </a:p>
      </dgm:t>
    </dgm:pt>
    <dgm:pt modelId="{C891BDB9-99CB-42EC-A983-ABFB500A0D7F}">
      <dgm:prSet/>
      <dgm:spPr/>
      <dgm:t>
        <a:bodyPr/>
        <a:lstStyle/>
        <a:p>
          <a:r>
            <a:rPr lang="tr-TR"/>
            <a:t>Hizalama temelli yöntemler</a:t>
          </a:r>
          <a:endParaRPr lang="en-US"/>
        </a:p>
      </dgm:t>
    </dgm:pt>
    <dgm:pt modelId="{86B43FFD-068F-403B-9983-B1AEE8DA606F}" type="parTrans" cxnId="{DD5D356E-6591-4B89-957F-092A72D9913C}">
      <dgm:prSet/>
      <dgm:spPr/>
      <dgm:t>
        <a:bodyPr/>
        <a:lstStyle/>
        <a:p>
          <a:endParaRPr lang="en-US"/>
        </a:p>
      </dgm:t>
    </dgm:pt>
    <dgm:pt modelId="{C6EDD6AD-8D95-4EB4-951C-9C1E65B2C78D}" type="sibTrans" cxnId="{DD5D356E-6591-4B89-957F-092A72D9913C}">
      <dgm:prSet/>
      <dgm:spPr/>
      <dgm:t>
        <a:bodyPr/>
        <a:lstStyle/>
        <a:p>
          <a:endParaRPr lang="en-US"/>
        </a:p>
      </dgm:t>
    </dgm:pt>
    <dgm:pt modelId="{6CAE96E5-F330-4611-BC26-95AA689A3D75}">
      <dgm:prSet/>
      <dgm:spPr/>
      <dgm:t>
        <a:bodyPr/>
        <a:lstStyle/>
        <a:p>
          <a:r>
            <a:rPr lang="tr-TR"/>
            <a:t>Daha güvenilir ama çok yavaş</a:t>
          </a:r>
          <a:endParaRPr lang="en-US"/>
        </a:p>
      </dgm:t>
    </dgm:pt>
    <dgm:pt modelId="{0E8EA143-7C19-4A79-A683-96E2CE17F80A}" type="parTrans" cxnId="{4C9AE7EA-2E75-4CA5-8328-96243BD59D5B}">
      <dgm:prSet/>
      <dgm:spPr/>
      <dgm:t>
        <a:bodyPr/>
        <a:lstStyle/>
        <a:p>
          <a:endParaRPr lang="en-US"/>
        </a:p>
      </dgm:t>
    </dgm:pt>
    <dgm:pt modelId="{E83943C6-2CF1-4378-B88D-B42856A37A4F}" type="sibTrans" cxnId="{4C9AE7EA-2E75-4CA5-8328-96243BD59D5B}">
      <dgm:prSet/>
      <dgm:spPr/>
      <dgm:t>
        <a:bodyPr/>
        <a:lstStyle/>
        <a:p>
          <a:endParaRPr lang="en-US"/>
        </a:p>
      </dgm:t>
    </dgm:pt>
    <dgm:pt modelId="{2BDE1526-AED7-364D-8FDC-A09B275580C1}" type="pres">
      <dgm:prSet presAssocID="{BF081BAB-4921-48D5-AC93-2C00CD580E42}" presName="linear" presStyleCnt="0">
        <dgm:presLayoutVars>
          <dgm:animLvl val="lvl"/>
          <dgm:resizeHandles val="exact"/>
        </dgm:presLayoutVars>
      </dgm:prSet>
      <dgm:spPr/>
    </dgm:pt>
    <dgm:pt modelId="{F95EC27A-84BB-CB4F-BDD2-A8B32409FDE6}" type="pres">
      <dgm:prSet presAssocID="{A8C70AB7-C74A-4104-ADCE-3B6DEF11AF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D05E68-0282-8748-AB70-36FE703295E4}" type="pres">
      <dgm:prSet presAssocID="{A8C70AB7-C74A-4104-ADCE-3B6DEF11AFF4}" presName="childText" presStyleLbl="revTx" presStyleIdx="0" presStyleCnt="3">
        <dgm:presLayoutVars>
          <dgm:bulletEnabled val="1"/>
        </dgm:presLayoutVars>
      </dgm:prSet>
      <dgm:spPr/>
    </dgm:pt>
    <dgm:pt modelId="{10C9D802-D853-FD4E-BEB7-1623AD0FB5EC}" type="pres">
      <dgm:prSet presAssocID="{813B99F0-5ED0-409F-8864-59592A1564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22EA938-31DD-9945-94A7-FCF5E206976A}" type="pres">
      <dgm:prSet presAssocID="{813B99F0-5ED0-409F-8864-59592A156448}" presName="childText" presStyleLbl="revTx" presStyleIdx="1" presStyleCnt="3">
        <dgm:presLayoutVars>
          <dgm:bulletEnabled val="1"/>
        </dgm:presLayoutVars>
      </dgm:prSet>
      <dgm:spPr/>
    </dgm:pt>
    <dgm:pt modelId="{A0019D8F-4E4C-8740-B996-C04E6E6F6671}" type="pres">
      <dgm:prSet presAssocID="{C891BDB9-99CB-42EC-A983-ABFB500A0D7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0AA036C-804E-B841-90C2-9C9487EAC407}" type="pres">
      <dgm:prSet presAssocID="{C891BDB9-99CB-42EC-A983-ABFB500A0D7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941A300-8C21-44F1-B8F4-8C516871E428}" srcId="{A8C70AB7-C74A-4104-ADCE-3B6DEF11AFF4}" destId="{8916614D-1BD1-4D39-B420-0CB7D2E19C03}" srcOrd="0" destOrd="0" parTransId="{BC0374B2-DF47-4781-883F-BF95166C0C31}" sibTransId="{6182E2BD-750A-4FBD-9E22-B1D2CD594E6D}"/>
    <dgm:cxn modelId="{CAF38A30-86F8-4FCA-A515-56A7B18A7E7A}" srcId="{BF081BAB-4921-48D5-AC93-2C00CD580E42}" destId="{A8C70AB7-C74A-4104-ADCE-3B6DEF11AFF4}" srcOrd="0" destOrd="0" parTransId="{DD85A5C2-C4C2-4738-AFC0-3CCF463B0AFA}" sibTransId="{33F5C153-8C5B-4128-9CC9-C8EA629803FD}"/>
    <dgm:cxn modelId="{1E4D7C55-C48C-6A4E-8785-481F79F1FDAD}" type="presOf" srcId="{A8C70AB7-C74A-4104-ADCE-3B6DEF11AFF4}" destId="{F95EC27A-84BB-CB4F-BDD2-A8B32409FDE6}" srcOrd="0" destOrd="0" presId="urn:microsoft.com/office/officeart/2005/8/layout/vList2"/>
    <dgm:cxn modelId="{8D137D58-3397-AC44-832A-FA1FE88D4564}" type="presOf" srcId="{6CAE96E5-F330-4611-BC26-95AA689A3D75}" destId="{20AA036C-804E-B841-90C2-9C9487EAC407}" srcOrd="0" destOrd="0" presId="urn:microsoft.com/office/officeart/2005/8/layout/vList2"/>
    <dgm:cxn modelId="{DD5D356E-6591-4B89-957F-092A72D9913C}" srcId="{BF081BAB-4921-48D5-AC93-2C00CD580E42}" destId="{C891BDB9-99CB-42EC-A983-ABFB500A0D7F}" srcOrd="2" destOrd="0" parTransId="{86B43FFD-068F-403B-9983-B1AEE8DA606F}" sibTransId="{C6EDD6AD-8D95-4EB4-951C-9C1E65B2C78D}"/>
    <dgm:cxn modelId="{2B508787-AD8C-5E47-9128-9BA9FBE07E70}" type="presOf" srcId="{8916614D-1BD1-4D39-B420-0CB7D2E19C03}" destId="{F6D05E68-0282-8748-AB70-36FE703295E4}" srcOrd="0" destOrd="0" presId="urn:microsoft.com/office/officeart/2005/8/layout/vList2"/>
    <dgm:cxn modelId="{122B03B0-9718-9F43-887F-B0263045FEBC}" type="presOf" srcId="{813B99F0-5ED0-409F-8864-59592A156448}" destId="{10C9D802-D853-FD4E-BEB7-1623AD0FB5EC}" srcOrd="0" destOrd="0" presId="urn:microsoft.com/office/officeart/2005/8/layout/vList2"/>
    <dgm:cxn modelId="{E389FFC7-2628-964D-AB48-03D61C94A893}" type="presOf" srcId="{C891BDB9-99CB-42EC-A983-ABFB500A0D7F}" destId="{A0019D8F-4E4C-8740-B996-C04E6E6F6671}" srcOrd="0" destOrd="0" presId="urn:microsoft.com/office/officeart/2005/8/layout/vList2"/>
    <dgm:cxn modelId="{E7DF0AD0-9E76-4C9B-AFEC-C0D83965CC9D}" srcId="{BF081BAB-4921-48D5-AC93-2C00CD580E42}" destId="{813B99F0-5ED0-409F-8864-59592A156448}" srcOrd="1" destOrd="0" parTransId="{AA10CA7A-3351-4D24-B964-7B3F7CDF50D2}" sibTransId="{EA2A1CA8-2D62-4A5D-B363-46D28A6DB47F}"/>
    <dgm:cxn modelId="{504B8ADB-4C16-C84D-884D-FCEA19747D76}" type="presOf" srcId="{BF081BAB-4921-48D5-AC93-2C00CD580E42}" destId="{2BDE1526-AED7-364D-8FDC-A09B275580C1}" srcOrd="0" destOrd="0" presId="urn:microsoft.com/office/officeart/2005/8/layout/vList2"/>
    <dgm:cxn modelId="{F49E92E4-9EEB-4E21-8E32-31BDF12F2B84}" srcId="{813B99F0-5ED0-409F-8864-59592A156448}" destId="{3F19515E-BFD8-425D-A854-5E80113C3765}" srcOrd="0" destOrd="0" parTransId="{5A2B6FF8-55FD-410F-8413-43CD8313D2C8}" sibTransId="{12011C11-1B97-4F3A-B3E8-13F3C01AA16C}"/>
    <dgm:cxn modelId="{4C9AE7EA-2E75-4CA5-8328-96243BD59D5B}" srcId="{C891BDB9-99CB-42EC-A983-ABFB500A0D7F}" destId="{6CAE96E5-F330-4611-BC26-95AA689A3D75}" srcOrd="0" destOrd="0" parTransId="{0E8EA143-7C19-4A79-A683-96E2CE17F80A}" sibTransId="{E83943C6-2CF1-4378-B88D-B42856A37A4F}"/>
    <dgm:cxn modelId="{53CD75EF-D013-6348-8649-E153C1178013}" type="presOf" srcId="{3F19515E-BFD8-425D-A854-5E80113C3765}" destId="{122EA938-31DD-9945-94A7-FCF5E206976A}" srcOrd="0" destOrd="0" presId="urn:microsoft.com/office/officeart/2005/8/layout/vList2"/>
    <dgm:cxn modelId="{83A6443E-141F-D74F-8BDF-63C6BDE6B3F6}" type="presParOf" srcId="{2BDE1526-AED7-364D-8FDC-A09B275580C1}" destId="{F95EC27A-84BB-CB4F-BDD2-A8B32409FDE6}" srcOrd="0" destOrd="0" presId="urn:microsoft.com/office/officeart/2005/8/layout/vList2"/>
    <dgm:cxn modelId="{40505D67-D5CA-7744-B65F-BAAD60989F3D}" type="presParOf" srcId="{2BDE1526-AED7-364D-8FDC-A09B275580C1}" destId="{F6D05E68-0282-8748-AB70-36FE703295E4}" srcOrd="1" destOrd="0" presId="urn:microsoft.com/office/officeart/2005/8/layout/vList2"/>
    <dgm:cxn modelId="{BE12D50D-D171-4745-91D2-863679E51C99}" type="presParOf" srcId="{2BDE1526-AED7-364D-8FDC-A09B275580C1}" destId="{10C9D802-D853-FD4E-BEB7-1623AD0FB5EC}" srcOrd="2" destOrd="0" presId="urn:microsoft.com/office/officeart/2005/8/layout/vList2"/>
    <dgm:cxn modelId="{D45FB985-A54B-3A46-A309-2C633959B259}" type="presParOf" srcId="{2BDE1526-AED7-364D-8FDC-A09B275580C1}" destId="{122EA938-31DD-9945-94A7-FCF5E206976A}" srcOrd="3" destOrd="0" presId="urn:microsoft.com/office/officeart/2005/8/layout/vList2"/>
    <dgm:cxn modelId="{168E1F5F-D9EB-A54C-897C-947D93159021}" type="presParOf" srcId="{2BDE1526-AED7-364D-8FDC-A09B275580C1}" destId="{A0019D8F-4E4C-8740-B996-C04E6E6F6671}" srcOrd="4" destOrd="0" presId="urn:microsoft.com/office/officeart/2005/8/layout/vList2"/>
    <dgm:cxn modelId="{86D85264-9006-CB47-B4AD-388E64E30B03}" type="presParOf" srcId="{2BDE1526-AED7-364D-8FDC-A09B275580C1}" destId="{20AA036C-804E-B841-90C2-9C9487EAC40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6C4A8A-6D6A-488C-89CF-360D9DE41F9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E9D37F-856D-4077-BE6E-E19E003C4864}">
      <dgm:prSet/>
      <dgm:spPr/>
      <dgm:t>
        <a:bodyPr/>
        <a:lstStyle/>
        <a:p>
          <a:r>
            <a:rPr lang="tr-TR"/>
            <a:t>Fragmentasyon</a:t>
          </a:r>
          <a:endParaRPr lang="en-US"/>
        </a:p>
      </dgm:t>
    </dgm:pt>
    <dgm:pt modelId="{E14BE313-C606-437F-AC58-319BB5E64432}" type="parTrans" cxnId="{D70B7FDD-EFD8-4568-ACCA-4530FC1C5682}">
      <dgm:prSet/>
      <dgm:spPr/>
      <dgm:t>
        <a:bodyPr/>
        <a:lstStyle/>
        <a:p>
          <a:endParaRPr lang="en-US"/>
        </a:p>
      </dgm:t>
    </dgm:pt>
    <dgm:pt modelId="{A11EFFDA-A304-477D-A381-67CAD15DC8D5}" type="sibTrans" cxnId="{D70B7FDD-EFD8-4568-ACCA-4530FC1C568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992D956-3728-4248-813C-0F67FA642F69}">
      <dgm:prSet/>
      <dgm:spPr/>
      <dgm:t>
        <a:bodyPr/>
        <a:lstStyle/>
        <a:p>
          <a:r>
            <a:rPr lang="tr-TR"/>
            <a:t>DNA diziler zaman içinde kısa parçalara ayrılır</a:t>
          </a:r>
          <a:endParaRPr lang="en-US"/>
        </a:p>
      </dgm:t>
    </dgm:pt>
    <dgm:pt modelId="{977229FE-13A7-4C92-AE23-8AE19197CDFD}" type="parTrans" cxnId="{3C634DA3-DEC9-4742-8773-7DD18C5C7E7B}">
      <dgm:prSet/>
      <dgm:spPr/>
      <dgm:t>
        <a:bodyPr/>
        <a:lstStyle/>
        <a:p>
          <a:endParaRPr lang="en-US"/>
        </a:p>
      </dgm:t>
    </dgm:pt>
    <dgm:pt modelId="{DC130D18-E306-48F3-8431-C1E73E2FA7EC}" type="sibTrans" cxnId="{3C634DA3-DEC9-4742-8773-7DD18C5C7E7B}">
      <dgm:prSet/>
      <dgm:spPr/>
      <dgm:t>
        <a:bodyPr/>
        <a:lstStyle/>
        <a:p>
          <a:endParaRPr lang="en-US"/>
        </a:p>
      </dgm:t>
    </dgm:pt>
    <dgm:pt modelId="{C65D758C-7C12-4909-99BE-48AE76CE0F7A}">
      <dgm:prSet/>
      <dgm:spPr/>
      <dgm:t>
        <a:bodyPr/>
        <a:lstStyle/>
        <a:p>
          <a:r>
            <a:rPr lang="tr-TR"/>
            <a:t>Deaminasyon</a:t>
          </a:r>
          <a:endParaRPr lang="en-US"/>
        </a:p>
      </dgm:t>
    </dgm:pt>
    <dgm:pt modelId="{0BB7ACA9-98D2-4DEB-94A5-DA4B0525E031}" type="parTrans" cxnId="{4DBCD219-96D5-4716-B3E3-73EF9D20AF36}">
      <dgm:prSet/>
      <dgm:spPr/>
      <dgm:t>
        <a:bodyPr/>
        <a:lstStyle/>
        <a:p>
          <a:endParaRPr lang="en-US"/>
        </a:p>
      </dgm:t>
    </dgm:pt>
    <dgm:pt modelId="{C1058D86-5E63-461E-AC01-79CBEDE8C572}" type="sibTrans" cxnId="{4DBCD219-96D5-4716-B3E3-73EF9D20AF3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1E480CC-ABCE-4893-9A52-70F7208344BF}">
      <dgm:prSet/>
      <dgm:spPr/>
      <dgm:t>
        <a:bodyPr/>
        <a:lstStyle/>
        <a:p>
          <a:r>
            <a:rPr lang="tr-TR"/>
            <a:t>DNA dizilerinin uçlarındaki C &gt; T ve G &gt; A dönüşümleri</a:t>
          </a:r>
          <a:endParaRPr lang="en-US"/>
        </a:p>
      </dgm:t>
    </dgm:pt>
    <dgm:pt modelId="{B9C8C8F0-9F96-45E4-A90F-FBA9C621F055}" type="parTrans" cxnId="{EA23B48F-9344-46EA-BC27-81F79E800B3C}">
      <dgm:prSet/>
      <dgm:spPr/>
      <dgm:t>
        <a:bodyPr/>
        <a:lstStyle/>
        <a:p>
          <a:endParaRPr lang="en-US"/>
        </a:p>
      </dgm:t>
    </dgm:pt>
    <dgm:pt modelId="{F5B73B08-964D-4D69-8C4C-A5FF0280D649}" type="sibTrans" cxnId="{EA23B48F-9344-46EA-BC27-81F79E800B3C}">
      <dgm:prSet/>
      <dgm:spPr/>
      <dgm:t>
        <a:bodyPr/>
        <a:lstStyle/>
        <a:p>
          <a:endParaRPr lang="en-US"/>
        </a:p>
      </dgm:t>
    </dgm:pt>
    <dgm:pt modelId="{F59454FA-67BE-43FD-8D31-F313486D9092}">
      <dgm:prSet/>
      <dgm:spPr/>
      <dgm:t>
        <a:bodyPr/>
        <a:lstStyle/>
        <a:p>
          <a:r>
            <a:rPr lang="tr-TR"/>
            <a:t>DEAMİNASYON İÇİN HİZALAMA GEREKLİ!!!</a:t>
          </a:r>
          <a:endParaRPr lang="en-US"/>
        </a:p>
      </dgm:t>
    </dgm:pt>
    <dgm:pt modelId="{E28A73E7-B608-43F1-8ECE-444C5C8C6947}" type="parTrans" cxnId="{DABF00E7-054F-49F7-93FF-17055C465EFE}">
      <dgm:prSet/>
      <dgm:spPr/>
      <dgm:t>
        <a:bodyPr/>
        <a:lstStyle/>
        <a:p>
          <a:endParaRPr lang="en-US"/>
        </a:p>
      </dgm:t>
    </dgm:pt>
    <dgm:pt modelId="{3F8A17D2-5AC2-437F-A98A-F0E0565A3A93}" type="sibTrans" cxnId="{DABF00E7-054F-49F7-93FF-17055C465E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CC282EF-DBB5-F54C-A22D-4F26FE5F7972}" type="pres">
      <dgm:prSet presAssocID="{A06C4A8A-6D6A-488C-89CF-360D9DE41F9E}" presName="Name0" presStyleCnt="0">
        <dgm:presLayoutVars>
          <dgm:animLvl val="lvl"/>
          <dgm:resizeHandles val="exact"/>
        </dgm:presLayoutVars>
      </dgm:prSet>
      <dgm:spPr/>
    </dgm:pt>
    <dgm:pt modelId="{7BC769E8-2A7F-9348-8CE1-4351EAB82A8D}" type="pres">
      <dgm:prSet presAssocID="{0AE9D37F-856D-4077-BE6E-E19E003C4864}" presName="compositeNode" presStyleCnt="0">
        <dgm:presLayoutVars>
          <dgm:bulletEnabled val="1"/>
        </dgm:presLayoutVars>
      </dgm:prSet>
      <dgm:spPr/>
    </dgm:pt>
    <dgm:pt modelId="{44E02B8F-F1ED-024A-886E-2D158CEFD86A}" type="pres">
      <dgm:prSet presAssocID="{0AE9D37F-856D-4077-BE6E-E19E003C4864}" presName="bgRect" presStyleLbl="bgAccFollowNode1" presStyleIdx="0" presStyleCnt="3"/>
      <dgm:spPr/>
    </dgm:pt>
    <dgm:pt modelId="{29E74166-F4EA-E141-AB6F-1E71F8B48FB1}" type="pres">
      <dgm:prSet presAssocID="{A11EFFDA-A304-477D-A381-67CAD15DC8D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31BF81C-787A-A245-80D8-B04B1A1DD855}" type="pres">
      <dgm:prSet presAssocID="{0AE9D37F-856D-4077-BE6E-E19E003C4864}" presName="bottomLine" presStyleLbl="alignNode1" presStyleIdx="1" presStyleCnt="6">
        <dgm:presLayoutVars/>
      </dgm:prSet>
      <dgm:spPr/>
    </dgm:pt>
    <dgm:pt modelId="{654944AB-3542-1142-9BEE-04B731DA3914}" type="pres">
      <dgm:prSet presAssocID="{0AE9D37F-856D-4077-BE6E-E19E003C4864}" presName="nodeText" presStyleLbl="bgAccFollowNode1" presStyleIdx="0" presStyleCnt="3">
        <dgm:presLayoutVars>
          <dgm:bulletEnabled val="1"/>
        </dgm:presLayoutVars>
      </dgm:prSet>
      <dgm:spPr/>
    </dgm:pt>
    <dgm:pt modelId="{521542BA-7B85-014A-9EB0-D10C184E60E4}" type="pres">
      <dgm:prSet presAssocID="{A11EFFDA-A304-477D-A381-67CAD15DC8D5}" presName="sibTrans" presStyleCnt="0"/>
      <dgm:spPr/>
    </dgm:pt>
    <dgm:pt modelId="{EC7C96FB-7623-2244-8416-42392A54E10D}" type="pres">
      <dgm:prSet presAssocID="{C65D758C-7C12-4909-99BE-48AE76CE0F7A}" presName="compositeNode" presStyleCnt="0">
        <dgm:presLayoutVars>
          <dgm:bulletEnabled val="1"/>
        </dgm:presLayoutVars>
      </dgm:prSet>
      <dgm:spPr/>
    </dgm:pt>
    <dgm:pt modelId="{F3FBCAD4-67C6-5341-BE86-53784316232C}" type="pres">
      <dgm:prSet presAssocID="{C65D758C-7C12-4909-99BE-48AE76CE0F7A}" presName="bgRect" presStyleLbl="bgAccFollowNode1" presStyleIdx="1" presStyleCnt="3"/>
      <dgm:spPr/>
    </dgm:pt>
    <dgm:pt modelId="{BAC23055-2F56-DC4A-99E4-7E2B17225145}" type="pres">
      <dgm:prSet presAssocID="{C1058D86-5E63-461E-AC01-79CBEDE8C57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2F2DA93-05FF-E149-865E-EAD8E410FDFC}" type="pres">
      <dgm:prSet presAssocID="{C65D758C-7C12-4909-99BE-48AE76CE0F7A}" presName="bottomLine" presStyleLbl="alignNode1" presStyleIdx="3" presStyleCnt="6">
        <dgm:presLayoutVars/>
      </dgm:prSet>
      <dgm:spPr/>
    </dgm:pt>
    <dgm:pt modelId="{DA9604FF-D953-D64C-9272-4B2172A50E4D}" type="pres">
      <dgm:prSet presAssocID="{C65D758C-7C12-4909-99BE-48AE76CE0F7A}" presName="nodeText" presStyleLbl="bgAccFollowNode1" presStyleIdx="1" presStyleCnt="3">
        <dgm:presLayoutVars>
          <dgm:bulletEnabled val="1"/>
        </dgm:presLayoutVars>
      </dgm:prSet>
      <dgm:spPr/>
    </dgm:pt>
    <dgm:pt modelId="{0E8898F3-4E94-DD44-85A4-39DA1CC22976}" type="pres">
      <dgm:prSet presAssocID="{C1058D86-5E63-461E-AC01-79CBEDE8C572}" presName="sibTrans" presStyleCnt="0"/>
      <dgm:spPr/>
    </dgm:pt>
    <dgm:pt modelId="{4D104765-95EC-A642-B826-1D4FD936FFF0}" type="pres">
      <dgm:prSet presAssocID="{F59454FA-67BE-43FD-8D31-F313486D9092}" presName="compositeNode" presStyleCnt="0">
        <dgm:presLayoutVars>
          <dgm:bulletEnabled val="1"/>
        </dgm:presLayoutVars>
      </dgm:prSet>
      <dgm:spPr/>
    </dgm:pt>
    <dgm:pt modelId="{7298A9C9-695D-0A4E-A1DD-CFF78BEBD1A4}" type="pres">
      <dgm:prSet presAssocID="{F59454FA-67BE-43FD-8D31-F313486D9092}" presName="bgRect" presStyleLbl="bgAccFollowNode1" presStyleIdx="2" presStyleCnt="3"/>
      <dgm:spPr/>
    </dgm:pt>
    <dgm:pt modelId="{EBF6E4A0-E7EE-524C-9ED5-AC0CF3D9686B}" type="pres">
      <dgm:prSet presAssocID="{3F8A17D2-5AC2-437F-A98A-F0E0565A3A9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714C672-4ED3-494F-B5BB-85F40CE71593}" type="pres">
      <dgm:prSet presAssocID="{F59454FA-67BE-43FD-8D31-F313486D9092}" presName="bottomLine" presStyleLbl="alignNode1" presStyleIdx="5" presStyleCnt="6">
        <dgm:presLayoutVars/>
      </dgm:prSet>
      <dgm:spPr/>
    </dgm:pt>
    <dgm:pt modelId="{3E3D1D08-7345-9341-84B0-9AC744666BB6}" type="pres">
      <dgm:prSet presAssocID="{F59454FA-67BE-43FD-8D31-F313486D909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C4D3E17-9843-994C-BC4F-0D5222940FED}" type="presOf" srcId="{A11EFFDA-A304-477D-A381-67CAD15DC8D5}" destId="{29E74166-F4EA-E141-AB6F-1E71F8B48FB1}" srcOrd="0" destOrd="0" presId="urn:microsoft.com/office/officeart/2016/7/layout/BasicLinearProcessNumbered"/>
    <dgm:cxn modelId="{4DBCD219-96D5-4716-B3E3-73EF9D20AF36}" srcId="{A06C4A8A-6D6A-488C-89CF-360D9DE41F9E}" destId="{C65D758C-7C12-4909-99BE-48AE76CE0F7A}" srcOrd="1" destOrd="0" parTransId="{0BB7ACA9-98D2-4DEB-94A5-DA4B0525E031}" sibTransId="{C1058D86-5E63-461E-AC01-79CBEDE8C572}"/>
    <dgm:cxn modelId="{14401731-8BBF-644E-822E-D0592B0A8D1A}" type="presOf" srcId="{0AE9D37F-856D-4077-BE6E-E19E003C4864}" destId="{654944AB-3542-1142-9BEE-04B731DA3914}" srcOrd="1" destOrd="0" presId="urn:microsoft.com/office/officeart/2016/7/layout/BasicLinearProcessNumbered"/>
    <dgm:cxn modelId="{651FCF42-E9FC-CE48-AA0F-F4E73A5D20EE}" type="presOf" srcId="{A06C4A8A-6D6A-488C-89CF-360D9DE41F9E}" destId="{FCC282EF-DBB5-F54C-A22D-4F26FE5F7972}" srcOrd="0" destOrd="0" presId="urn:microsoft.com/office/officeart/2016/7/layout/BasicLinearProcessNumbered"/>
    <dgm:cxn modelId="{E5967B4E-87CE-9647-8BDD-F8DBC04E020D}" type="presOf" srcId="{C1058D86-5E63-461E-AC01-79CBEDE8C572}" destId="{BAC23055-2F56-DC4A-99E4-7E2B17225145}" srcOrd="0" destOrd="0" presId="urn:microsoft.com/office/officeart/2016/7/layout/BasicLinearProcessNumbered"/>
    <dgm:cxn modelId="{1E165552-1E99-DB45-A7D3-57CEBD4FB73B}" type="presOf" srcId="{C65D758C-7C12-4909-99BE-48AE76CE0F7A}" destId="{DA9604FF-D953-D64C-9272-4B2172A50E4D}" srcOrd="1" destOrd="0" presId="urn:microsoft.com/office/officeart/2016/7/layout/BasicLinearProcessNumbered"/>
    <dgm:cxn modelId="{EA23B48F-9344-46EA-BC27-81F79E800B3C}" srcId="{C65D758C-7C12-4909-99BE-48AE76CE0F7A}" destId="{61E480CC-ABCE-4893-9A52-70F7208344BF}" srcOrd="0" destOrd="0" parTransId="{B9C8C8F0-9F96-45E4-A90F-FBA9C621F055}" sibTransId="{F5B73B08-964D-4D69-8C4C-A5FF0280D649}"/>
    <dgm:cxn modelId="{C3852C91-C351-A04D-A9D9-87C22000721E}" type="presOf" srcId="{3F8A17D2-5AC2-437F-A98A-F0E0565A3A93}" destId="{EBF6E4A0-E7EE-524C-9ED5-AC0CF3D9686B}" srcOrd="0" destOrd="0" presId="urn:microsoft.com/office/officeart/2016/7/layout/BasicLinearProcessNumbered"/>
    <dgm:cxn modelId="{B683B5A2-E22F-BC4D-BF19-5C27ADA7F5A1}" type="presOf" srcId="{61E480CC-ABCE-4893-9A52-70F7208344BF}" destId="{DA9604FF-D953-D64C-9272-4B2172A50E4D}" srcOrd="0" destOrd="1" presId="urn:microsoft.com/office/officeart/2016/7/layout/BasicLinearProcessNumbered"/>
    <dgm:cxn modelId="{3C634DA3-DEC9-4742-8773-7DD18C5C7E7B}" srcId="{0AE9D37F-856D-4077-BE6E-E19E003C4864}" destId="{2992D956-3728-4248-813C-0F67FA642F69}" srcOrd="0" destOrd="0" parTransId="{977229FE-13A7-4C92-AE23-8AE19197CDFD}" sibTransId="{DC130D18-E306-48F3-8431-C1E73E2FA7EC}"/>
    <dgm:cxn modelId="{A515DAC9-E984-6F44-89CA-F96927DC4262}" type="presOf" srcId="{0AE9D37F-856D-4077-BE6E-E19E003C4864}" destId="{44E02B8F-F1ED-024A-886E-2D158CEFD86A}" srcOrd="0" destOrd="0" presId="urn:microsoft.com/office/officeart/2016/7/layout/BasicLinearProcessNumbered"/>
    <dgm:cxn modelId="{D43150DB-78CC-2D46-822D-CE3215B6DBF8}" type="presOf" srcId="{F59454FA-67BE-43FD-8D31-F313486D9092}" destId="{3E3D1D08-7345-9341-84B0-9AC744666BB6}" srcOrd="1" destOrd="0" presId="urn:microsoft.com/office/officeart/2016/7/layout/BasicLinearProcessNumbered"/>
    <dgm:cxn modelId="{D70B7FDD-EFD8-4568-ACCA-4530FC1C5682}" srcId="{A06C4A8A-6D6A-488C-89CF-360D9DE41F9E}" destId="{0AE9D37F-856D-4077-BE6E-E19E003C4864}" srcOrd="0" destOrd="0" parTransId="{E14BE313-C606-437F-AC58-319BB5E64432}" sibTransId="{A11EFFDA-A304-477D-A381-67CAD15DC8D5}"/>
    <dgm:cxn modelId="{A72AE6DE-1642-3F44-B382-CAFF3744E83C}" type="presOf" srcId="{C65D758C-7C12-4909-99BE-48AE76CE0F7A}" destId="{F3FBCAD4-67C6-5341-BE86-53784316232C}" srcOrd="0" destOrd="0" presId="urn:microsoft.com/office/officeart/2016/7/layout/BasicLinearProcessNumbered"/>
    <dgm:cxn modelId="{F642F2E5-ADDE-DB43-89B2-7599666A2D90}" type="presOf" srcId="{F59454FA-67BE-43FD-8D31-F313486D9092}" destId="{7298A9C9-695D-0A4E-A1DD-CFF78BEBD1A4}" srcOrd="0" destOrd="0" presId="urn:microsoft.com/office/officeart/2016/7/layout/BasicLinearProcessNumbered"/>
    <dgm:cxn modelId="{DABF00E7-054F-49F7-93FF-17055C465EFE}" srcId="{A06C4A8A-6D6A-488C-89CF-360D9DE41F9E}" destId="{F59454FA-67BE-43FD-8D31-F313486D9092}" srcOrd="2" destOrd="0" parTransId="{E28A73E7-B608-43F1-8ECE-444C5C8C6947}" sibTransId="{3F8A17D2-5AC2-437F-A98A-F0E0565A3A93}"/>
    <dgm:cxn modelId="{10AACAFD-32CB-0F40-A9C5-EB742B643A0C}" type="presOf" srcId="{2992D956-3728-4248-813C-0F67FA642F69}" destId="{654944AB-3542-1142-9BEE-04B731DA3914}" srcOrd="0" destOrd="1" presId="urn:microsoft.com/office/officeart/2016/7/layout/BasicLinearProcessNumbered"/>
    <dgm:cxn modelId="{42DC7691-1469-D54E-94EC-099046195BE0}" type="presParOf" srcId="{FCC282EF-DBB5-F54C-A22D-4F26FE5F7972}" destId="{7BC769E8-2A7F-9348-8CE1-4351EAB82A8D}" srcOrd="0" destOrd="0" presId="urn:microsoft.com/office/officeart/2016/7/layout/BasicLinearProcessNumbered"/>
    <dgm:cxn modelId="{4C485C1F-E2DC-0342-9F10-9CC9D21D11BB}" type="presParOf" srcId="{7BC769E8-2A7F-9348-8CE1-4351EAB82A8D}" destId="{44E02B8F-F1ED-024A-886E-2D158CEFD86A}" srcOrd="0" destOrd="0" presId="urn:microsoft.com/office/officeart/2016/7/layout/BasicLinearProcessNumbered"/>
    <dgm:cxn modelId="{7E77E517-8E23-A847-9B95-FCAFC1CE12B8}" type="presParOf" srcId="{7BC769E8-2A7F-9348-8CE1-4351EAB82A8D}" destId="{29E74166-F4EA-E141-AB6F-1E71F8B48FB1}" srcOrd="1" destOrd="0" presId="urn:microsoft.com/office/officeart/2016/7/layout/BasicLinearProcessNumbered"/>
    <dgm:cxn modelId="{FF924AFC-78E3-6F49-BDA4-1F6EE880F7E2}" type="presParOf" srcId="{7BC769E8-2A7F-9348-8CE1-4351EAB82A8D}" destId="{131BF81C-787A-A245-80D8-B04B1A1DD855}" srcOrd="2" destOrd="0" presId="urn:microsoft.com/office/officeart/2016/7/layout/BasicLinearProcessNumbered"/>
    <dgm:cxn modelId="{F9AC410A-5006-DC4B-892D-916541BACB89}" type="presParOf" srcId="{7BC769E8-2A7F-9348-8CE1-4351EAB82A8D}" destId="{654944AB-3542-1142-9BEE-04B731DA3914}" srcOrd="3" destOrd="0" presId="urn:microsoft.com/office/officeart/2016/7/layout/BasicLinearProcessNumbered"/>
    <dgm:cxn modelId="{72E6B671-8FAB-8840-8FE3-7CB65448B1A8}" type="presParOf" srcId="{FCC282EF-DBB5-F54C-A22D-4F26FE5F7972}" destId="{521542BA-7B85-014A-9EB0-D10C184E60E4}" srcOrd="1" destOrd="0" presId="urn:microsoft.com/office/officeart/2016/7/layout/BasicLinearProcessNumbered"/>
    <dgm:cxn modelId="{2CF8BA16-2760-E74D-94CE-19DF5D15E379}" type="presParOf" srcId="{FCC282EF-DBB5-F54C-A22D-4F26FE5F7972}" destId="{EC7C96FB-7623-2244-8416-42392A54E10D}" srcOrd="2" destOrd="0" presId="urn:microsoft.com/office/officeart/2016/7/layout/BasicLinearProcessNumbered"/>
    <dgm:cxn modelId="{544FAFBE-2B8E-024D-8818-3714529678E0}" type="presParOf" srcId="{EC7C96FB-7623-2244-8416-42392A54E10D}" destId="{F3FBCAD4-67C6-5341-BE86-53784316232C}" srcOrd="0" destOrd="0" presId="urn:microsoft.com/office/officeart/2016/7/layout/BasicLinearProcessNumbered"/>
    <dgm:cxn modelId="{59BBDF21-1E0E-7D4D-BCAB-EBB7839B2B64}" type="presParOf" srcId="{EC7C96FB-7623-2244-8416-42392A54E10D}" destId="{BAC23055-2F56-DC4A-99E4-7E2B17225145}" srcOrd="1" destOrd="0" presId="urn:microsoft.com/office/officeart/2016/7/layout/BasicLinearProcessNumbered"/>
    <dgm:cxn modelId="{BF84202F-BEDD-CB44-B3FE-A743B83E73A8}" type="presParOf" srcId="{EC7C96FB-7623-2244-8416-42392A54E10D}" destId="{F2F2DA93-05FF-E149-865E-EAD8E410FDFC}" srcOrd="2" destOrd="0" presId="urn:microsoft.com/office/officeart/2016/7/layout/BasicLinearProcessNumbered"/>
    <dgm:cxn modelId="{E29BA919-BE16-DA47-993F-A081E4F58237}" type="presParOf" srcId="{EC7C96FB-7623-2244-8416-42392A54E10D}" destId="{DA9604FF-D953-D64C-9272-4B2172A50E4D}" srcOrd="3" destOrd="0" presId="urn:microsoft.com/office/officeart/2016/7/layout/BasicLinearProcessNumbered"/>
    <dgm:cxn modelId="{96C7A16B-ECA2-814A-A805-BD0EDB639D67}" type="presParOf" srcId="{FCC282EF-DBB5-F54C-A22D-4F26FE5F7972}" destId="{0E8898F3-4E94-DD44-85A4-39DA1CC22976}" srcOrd="3" destOrd="0" presId="urn:microsoft.com/office/officeart/2016/7/layout/BasicLinearProcessNumbered"/>
    <dgm:cxn modelId="{760A8A59-6BCE-4F4D-BEA7-DB5D5EF62DDE}" type="presParOf" srcId="{FCC282EF-DBB5-F54C-A22D-4F26FE5F7972}" destId="{4D104765-95EC-A642-B826-1D4FD936FFF0}" srcOrd="4" destOrd="0" presId="urn:microsoft.com/office/officeart/2016/7/layout/BasicLinearProcessNumbered"/>
    <dgm:cxn modelId="{84357F80-C3DF-B74B-A2CE-5042204FA6B6}" type="presParOf" srcId="{4D104765-95EC-A642-B826-1D4FD936FFF0}" destId="{7298A9C9-695D-0A4E-A1DD-CFF78BEBD1A4}" srcOrd="0" destOrd="0" presId="urn:microsoft.com/office/officeart/2016/7/layout/BasicLinearProcessNumbered"/>
    <dgm:cxn modelId="{0AF018A1-F395-A04E-83A3-A80709092D5F}" type="presParOf" srcId="{4D104765-95EC-A642-B826-1D4FD936FFF0}" destId="{EBF6E4A0-E7EE-524C-9ED5-AC0CF3D9686B}" srcOrd="1" destOrd="0" presId="urn:microsoft.com/office/officeart/2016/7/layout/BasicLinearProcessNumbered"/>
    <dgm:cxn modelId="{1B4D74A6-92CF-6D43-861E-2852F024AD6C}" type="presParOf" srcId="{4D104765-95EC-A642-B826-1D4FD936FFF0}" destId="{B714C672-4ED3-494F-B5BB-85F40CE71593}" srcOrd="2" destOrd="0" presId="urn:microsoft.com/office/officeart/2016/7/layout/BasicLinearProcessNumbered"/>
    <dgm:cxn modelId="{229B53D7-171B-B64D-87C2-9359820F2061}" type="presParOf" srcId="{4D104765-95EC-A642-B826-1D4FD936FFF0}" destId="{3E3D1D08-7345-9341-84B0-9AC744666BB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92D788-72A5-4C2B-8AC7-B60BCCAC9AD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811846-0B14-4E28-B99D-D7CC4069D29F}">
      <dgm:prSet/>
      <dgm:spPr/>
      <dgm:t>
        <a:bodyPr/>
        <a:lstStyle/>
        <a:p>
          <a:r>
            <a:rPr lang="tr-TR"/>
            <a:t>Okumaların genom boyunca dağılmaları gerek</a:t>
          </a:r>
          <a:endParaRPr lang="en-US"/>
        </a:p>
      </dgm:t>
    </dgm:pt>
    <dgm:pt modelId="{08B64BAE-3CBD-4799-A2D6-21657BE75A7E}" type="parTrans" cxnId="{617BAD65-79D6-4ACD-A938-2272ECCF6C21}">
      <dgm:prSet/>
      <dgm:spPr/>
      <dgm:t>
        <a:bodyPr/>
        <a:lstStyle/>
        <a:p>
          <a:endParaRPr lang="en-US"/>
        </a:p>
      </dgm:t>
    </dgm:pt>
    <dgm:pt modelId="{8B3C7A16-7FBA-4015-84F4-AEE917B0EAAF}" type="sibTrans" cxnId="{617BAD65-79D6-4ACD-A938-2272ECCF6C21}">
      <dgm:prSet/>
      <dgm:spPr/>
      <dgm:t>
        <a:bodyPr/>
        <a:lstStyle/>
        <a:p>
          <a:endParaRPr lang="en-US"/>
        </a:p>
      </dgm:t>
    </dgm:pt>
    <dgm:pt modelId="{93E53FD7-93FC-45E4-B791-BCED8BF63F59}">
      <dgm:prSet/>
      <dgm:spPr/>
      <dgm:t>
        <a:bodyPr/>
        <a:lstStyle/>
        <a:p>
          <a:r>
            <a:rPr lang="tr-TR"/>
            <a:t>Eğer okumalar belli bir noktaya odaklanmışsa, yanlış pozitif ihtimali artıyor.</a:t>
          </a:r>
          <a:endParaRPr lang="en-US"/>
        </a:p>
      </dgm:t>
    </dgm:pt>
    <dgm:pt modelId="{ABDAEA0E-3BA0-4C85-8EAD-7D42E579A1B3}" type="parTrans" cxnId="{4953EC77-F14A-4932-A2AA-B3ED833A4567}">
      <dgm:prSet/>
      <dgm:spPr/>
      <dgm:t>
        <a:bodyPr/>
        <a:lstStyle/>
        <a:p>
          <a:endParaRPr lang="en-US"/>
        </a:p>
      </dgm:t>
    </dgm:pt>
    <dgm:pt modelId="{34A4DE88-CA9A-40EC-9D59-D417C73967CC}" type="sibTrans" cxnId="{4953EC77-F14A-4932-A2AA-B3ED833A4567}">
      <dgm:prSet/>
      <dgm:spPr/>
      <dgm:t>
        <a:bodyPr/>
        <a:lstStyle/>
        <a:p>
          <a:endParaRPr lang="en-US"/>
        </a:p>
      </dgm:t>
    </dgm:pt>
    <dgm:pt modelId="{358D8301-3F86-584E-BD14-62EC6FF65587}" type="pres">
      <dgm:prSet presAssocID="{2992D788-72A5-4C2B-8AC7-B60BCCAC9AD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F180FA-F7D1-704C-BF98-0A8533E9A505}" type="pres">
      <dgm:prSet presAssocID="{BF811846-0B14-4E28-B99D-D7CC4069D29F}" presName="hierRoot1" presStyleCnt="0">
        <dgm:presLayoutVars>
          <dgm:hierBranch val="init"/>
        </dgm:presLayoutVars>
      </dgm:prSet>
      <dgm:spPr/>
    </dgm:pt>
    <dgm:pt modelId="{8FD4D13A-3117-8B4E-ABB0-89AC38F42EE6}" type="pres">
      <dgm:prSet presAssocID="{BF811846-0B14-4E28-B99D-D7CC4069D29F}" presName="rootComposite1" presStyleCnt="0"/>
      <dgm:spPr/>
    </dgm:pt>
    <dgm:pt modelId="{8E0A97F1-D586-194C-8C9F-B73573B1566A}" type="pres">
      <dgm:prSet presAssocID="{BF811846-0B14-4E28-B99D-D7CC4069D29F}" presName="rootText1" presStyleLbl="node0" presStyleIdx="0" presStyleCnt="2">
        <dgm:presLayoutVars>
          <dgm:chPref val="3"/>
        </dgm:presLayoutVars>
      </dgm:prSet>
      <dgm:spPr/>
    </dgm:pt>
    <dgm:pt modelId="{79AEC692-7163-9A4F-9C79-515C42CDD3C3}" type="pres">
      <dgm:prSet presAssocID="{BF811846-0B14-4E28-B99D-D7CC4069D29F}" presName="rootConnector1" presStyleLbl="node1" presStyleIdx="0" presStyleCnt="0"/>
      <dgm:spPr/>
    </dgm:pt>
    <dgm:pt modelId="{8B74E149-A37C-ED47-BCD5-BD1FFD52D396}" type="pres">
      <dgm:prSet presAssocID="{BF811846-0B14-4E28-B99D-D7CC4069D29F}" presName="hierChild2" presStyleCnt="0"/>
      <dgm:spPr/>
    </dgm:pt>
    <dgm:pt modelId="{97ED7BB4-F9E9-384D-BD94-AEBD606C9013}" type="pres">
      <dgm:prSet presAssocID="{BF811846-0B14-4E28-B99D-D7CC4069D29F}" presName="hierChild3" presStyleCnt="0"/>
      <dgm:spPr/>
    </dgm:pt>
    <dgm:pt modelId="{9B891D8F-FE02-F449-ABE8-04CB0FFBF05A}" type="pres">
      <dgm:prSet presAssocID="{93E53FD7-93FC-45E4-B791-BCED8BF63F59}" presName="hierRoot1" presStyleCnt="0">
        <dgm:presLayoutVars>
          <dgm:hierBranch val="init"/>
        </dgm:presLayoutVars>
      </dgm:prSet>
      <dgm:spPr/>
    </dgm:pt>
    <dgm:pt modelId="{FFA2CA68-BBAD-ED40-82B8-F48D5BDC03A5}" type="pres">
      <dgm:prSet presAssocID="{93E53FD7-93FC-45E4-B791-BCED8BF63F59}" presName="rootComposite1" presStyleCnt="0"/>
      <dgm:spPr/>
    </dgm:pt>
    <dgm:pt modelId="{3A1F88BB-3B65-5F47-B996-C112D7B04B07}" type="pres">
      <dgm:prSet presAssocID="{93E53FD7-93FC-45E4-B791-BCED8BF63F59}" presName="rootText1" presStyleLbl="node0" presStyleIdx="1" presStyleCnt="2">
        <dgm:presLayoutVars>
          <dgm:chPref val="3"/>
        </dgm:presLayoutVars>
      </dgm:prSet>
      <dgm:spPr/>
    </dgm:pt>
    <dgm:pt modelId="{715DA328-2E2F-C04B-90ED-CF340720B654}" type="pres">
      <dgm:prSet presAssocID="{93E53FD7-93FC-45E4-B791-BCED8BF63F59}" presName="rootConnector1" presStyleLbl="node1" presStyleIdx="0" presStyleCnt="0"/>
      <dgm:spPr/>
    </dgm:pt>
    <dgm:pt modelId="{B71C8FD4-5033-EF44-BA9D-901FE49D4AAE}" type="pres">
      <dgm:prSet presAssocID="{93E53FD7-93FC-45E4-B791-BCED8BF63F59}" presName="hierChild2" presStyleCnt="0"/>
      <dgm:spPr/>
    </dgm:pt>
    <dgm:pt modelId="{33FF1746-1A9F-B349-9D6E-E8EFB833BD39}" type="pres">
      <dgm:prSet presAssocID="{93E53FD7-93FC-45E4-B791-BCED8BF63F59}" presName="hierChild3" presStyleCnt="0"/>
      <dgm:spPr/>
    </dgm:pt>
  </dgm:ptLst>
  <dgm:cxnLst>
    <dgm:cxn modelId="{283FBB21-EAA7-204D-A081-F3F81F8741AD}" type="presOf" srcId="{2992D788-72A5-4C2B-8AC7-B60BCCAC9AD6}" destId="{358D8301-3F86-584E-BD14-62EC6FF65587}" srcOrd="0" destOrd="0" presId="urn:microsoft.com/office/officeart/2009/3/layout/HorizontalOrganizationChart"/>
    <dgm:cxn modelId="{077D0553-22B4-B949-AB5B-9A1F40EFC0E4}" type="presOf" srcId="{BF811846-0B14-4E28-B99D-D7CC4069D29F}" destId="{79AEC692-7163-9A4F-9C79-515C42CDD3C3}" srcOrd="1" destOrd="0" presId="urn:microsoft.com/office/officeart/2009/3/layout/HorizontalOrganizationChart"/>
    <dgm:cxn modelId="{617BAD65-79D6-4ACD-A938-2272ECCF6C21}" srcId="{2992D788-72A5-4C2B-8AC7-B60BCCAC9AD6}" destId="{BF811846-0B14-4E28-B99D-D7CC4069D29F}" srcOrd="0" destOrd="0" parTransId="{08B64BAE-3CBD-4799-A2D6-21657BE75A7E}" sibTransId="{8B3C7A16-7FBA-4015-84F4-AEE917B0EAAF}"/>
    <dgm:cxn modelId="{4953EC77-F14A-4932-A2AA-B3ED833A4567}" srcId="{2992D788-72A5-4C2B-8AC7-B60BCCAC9AD6}" destId="{93E53FD7-93FC-45E4-B791-BCED8BF63F59}" srcOrd="1" destOrd="0" parTransId="{ABDAEA0E-3BA0-4C85-8EAD-7D42E579A1B3}" sibTransId="{34A4DE88-CA9A-40EC-9D59-D417C73967CC}"/>
    <dgm:cxn modelId="{21B3EBA4-1086-6643-BB9E-16183D510EE1}" type="presOf" srcId="{93E53FD7-93FC-45E4-B791-BCED8BF63F59}" destId="{3A1F88BB-3B65-5F47-B996-C112D7B04B07}" srcOrd="0" destOrd="0" presId="urn:microsoft.com/office/officeart/2009/3/layout/HorizontalOrganizationChart"/>
    <dgm:cxn modelId="{3CB00AA9-1C6A-524D-80FC-0E540FEB81F9}" type="presOf" srcId="{93E53FD7-93FC-45E4-B791-BCED8BF63F59}" destId="{715DA328-2E2F-C04B-90ED-CF340720B654}" srcOrd="1" destOrd="0" presId="urn:microsoft.com/office/officeart/2009/3/layout/HorizontalOrganizationChart"/>
    <dgm:cxn modelId="{A295CBD8-462C-B948-BEFE-4BB18DCDB3E6}" type="presOf" srcId="{BF811846-0B14-4E28-B99D-D7CC4069D29F}" destId="{8E0A97F1-D586-194C-8C9F-B73573B1566A}" srcOrd="0" destOrd="0" presId="urn:microsoft.com/office/officeart/2009/3/layout/HorizontalOrganizationChart"/>
    <dgm:cxn modelId="{36342551-055B-1E44-BF67-2930A13E80A9}" type="presParOf" srcId="{358D8301-3F86-584E-BD14-62EC6FF65587}" destId="{F7F180FA-F7D1-704C-BF98-0A8533E9A505}" srcOrd="0" destOrd="0" presId="urn:microsoft.com/office/officeart/2009/3/layout/HorizontalOrganizationChart"/>
    <dgm:cxn modelId="{715911A3-FE3E-4745-8144-3EEF4E407821}" type="presParOf" srcId="{F7F180FA-F7D1-704C-BF98-0A8533E9A505}" destId="{8FD4D13A-3117-8B4E-ABB0-89AC38F42EE6}" srcOrd="0" destOrd="0" presId="urn:microsoft.com/office/officeart/2009/3/layout/HorizontalOrganizationChart"/>
    <dgm:cxn modelId="{8A57F6A4-E5F5-474E-B791-1519996992E0}" type="presParOf" srcId="{8FD4D13A-3117-8B4E-ABB0-89AC38F42EE6}" destId="{8E0A97F1-D586-194C-8C9F-B73573B1566A}" srcOrd="0" destOrd="0" presId="urn:microsoft.com/office/officeart/2009/3/layout/HorizontalOrganizationChart"/>
    <dgm:cxn modelId="{773A5D2E-BED4-9E49-A9D7-B34A64A36C42}" type="presParOf" srcId="{8FD4D13A-3117-8B4E-ABB0-89AC38F42EE6}" destId="{79AEC692-7163-9A4F-9C79-515C42CDD3C3}" srcOrd="1" destOrd="0" presId="urn:microsoft.com/office/officeart/2009/3/layout/HorizontalOrganizationChart"/>
    <dgm:cxn modelId="{2C9237E3-7ECF-B643-86F5-F647E840823E}" type="presParOf" srcId="{F7F180FA-F7D1-704C-BF98-0A8533E9A505}" destId="{8B74E149-A37C-ED47-BCD5-BD1FFD52D396}" srcOrd="1" destOrd="0" presId="urn:microsoft.com/office/officeart/2009/3/layout/HorizontalOrganizationChart"/>
    <dgm:cxn modelId="{1DF6BD70-E497-104F-BC91-4DA20591615D}" type="presParOf" srcId="{F7F180FA-F7D1-704C-BF98-0A8533E9A505}" destId="{97ED7BB4-F9E9-384D-BD94-AEBD606C9013}" srcOrd="2" destOrd="0" presId="urn:microsoft.com/office/officeart/2009/3/layout/HorizontalOrganizationChart"/>
    <dgm:cxn modelId="{0FD7BE4B-2948-454C-9C24-D1D3D39CEB33}" type="presParOf" srcId="{358D8301-3F86-584E-BD14-62EC6FF65587}" destId="{9B891D8F-FE02-F449-ABE8-04CB0FFBF05A}" srcOrd="1" destOrd="0" presId="urn:microsoft.com/office/officeart/2009/3/layout/HorizontalOrganizationChart"/>
    <dgm:cxn modelId="{6B3C9750-CEF9-4745-9E40-3CBB985DE205}" type="presParOf" srcId="{9B891D8F-FE02-F449-ABE8-04CB0FFBF05A}" destId="{FFA2CA68-BBAD-ED40-82B8-F48D5BDC03A5}" srcOrd="0" destOrd="0" presId="urn:microsoft.com/office/officeart/2009/3/layout/HorizontalOrganizationChart"/>
    <dgm:cxn modelId="{ED0FE71E-08A0-A64B-B2E3-642EEC2C687C}" type="presParOf" srcId="{FFA2CA68-BBAD-ED40-82B8-F48D5BDC03A5}" destId="{3A1F88BB-3B65-5F47-B996-C112D7B04B07}" srcOrd="0" destOrd="0" presId="urn:microsoft.com/office/officeart/2009/3/layout/HorizontalOrganizationChart"/>
    <dgm:cxn modelId="{A43EA92C-A702-B949-B5D0-F4F6E0687249}" type="presParOf" srcId="{FFA2CA68-BBAD-ED40-82B8-F48D5BDC03A5}" destId="{715DA328-2E2F-C04B-90ED-CF340720B654}" srcOrd="1" destOrd="0" presId="urn:microsoft.com/office/officeart/2009/3/layout/HorizontalOrganizationChart"/>
    <dgm:cxn modelId="{86DF9F44-B7F9-B14D-9E77-DFF966154CE2}" type="presParOf" srcId="{9B891D8F-FE02-F449-ABE8-04CB0FFBF05A}" destId="{B71C8FD4-5033-EF44-BA9D-901FE49D4AAE}" srcOrd="1" destOrd="0" presId="urn:microsoft.com/office/officeart/2009/3/layout/HorizontalOrganizationChart"/>
    <dgm:cxn modelId="{DF1E487C-009B-3B4C-AA59-08C6F1B21D92}" type="presParOf" srcId="{9B891D8F-FE02-F449-ABE8-04CB0FFBF05A}" destId="{33FF1746-1A9F-B349-9D6E-E8EFB833BD3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EC27A-84BB-CB4F-BDD2-A8B32409FDE6}">
      <dsp:nvSpPr>
        <dsp:cNvPr id="0" name=""/>
        <dsp:cNvSpPr/>
      </dsp:nvSpPr>
      <dsp:spPr>
        <a:xfrm>
          <a:off x="0" y="612611"/>
          <a:ext cx="5626542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Metaphlan3</a:t>
          </a:r>
          <a:endParaRPr lang="en-US" sz="3300" kern="1200"/>
        </a:p>
      </dsp:txBody>
      <dsp:txXfrm>
        <a:off x="38638" y="651249"/>
        <a:ext cx="5549266" cy="714229"/>
      </dsp:txXfrm>
    </dsp:sp>
    <dsp:sp modelId="{F6D05E68-0282-8748-AB70-36FE703295E4}">
      <dsp:nvSpPr>
        <dsp:cNvPr id="0" name=""/>
        <dsp:cNvSpPr/>
      </dsp:nvSpPr>
      <dsp:spPr>
        <a:xfrm>
          <a:off x="0" y="1404116"/>
          <a:ext cx="5626542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600" kern="1200"/>
            <a:t>Sadece belirteç dizileri var, ancak hızlı</a:t>
          </a:r>
          <a:endParaRPr lang="en-US" sz="2600" kern="1200"/>
        </a:p>
      </dsp:txBody>
      <dsp:txXfrm>
        <a:off x="0" y="1404116"/>
        <a:ext cx="5626542" cy="819720"/>
      </dsp:txXfrm>
    </dsp:sp>
    <dsp:sp modelId="{10C9D802-D853-FD4E-BEB7-1623AD0FB5EC}">
      <dsp:nvSpPr>
        <dsp:cNvPr id="0" name=""/>
        <dsp:cNvSpPr/>
      </dsp:nvSpPr>
      <dsp:spPr>
        <a:xfrm>
          <a:off x="0" y="2223836"/>
          <a:ext cx="5626542" cy="791505"/>
        </a:xfrm>
        <a:prstGeom prst="roundRect">
          <a:avLst/>
        </a:prstGeom>
        <a:solidFill>
          <a:schemeClr val="accent2">
            <a:hueOff val="-10052576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K-mer temelli yöntemler</a:t>
          </a:r>
          <a:endParaRPr lang="en-US" sz="3300" kern="1200"/>
        </a:p>
      </dsp:txBody>
      <dsp:txXfrm>
        <a:off x="38638" y="2262474"/>
        <a:ext cx="5549266" cy="714229"/>
      </dsp:txXfrm>
    </dsp:sp>
    <dsp:sp modelId="{122EA938-31DD-9945-94A7-FCF5E206976A}">
      <dsp:nvSpPr>
        <dsp:cNvPr id="0" name=""/>
        <dsp:cNvSpPr/>
      </dsp:nvSpPr>
      <dsp:spPr>
        <a:xfrm>
          <a:off x="0" y="3015341"/>
          <a:ext cx="5626542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600" kern="1200"/>
            <a:t>Çok hızlı ancak yanlış pozitif oranı yüksek</a:t>
          </a:r>
          <a:endParaRPr lang="en-US" sz="2600" kern="1200"/>
        </a:p>
      </dsp:txBody>
      <dsp:txXfrm>
        <a:off x="0" y="3015341"/>
        <a:ext cx="5626542" cy="819720"/>
      </dsp:txXfrm>
    </dsp:sp>
    <dsp:sp modelId="{A0019D8F-4E4C-8740-B996-C04E6E6F6671}">
      <dsp:nvSpPr>
        <dsp:cNvPr id="0" name=""/>
        <dsp:cNvSpPr/>
      </dsp:nvSpPr>
      <dsp:spPr>
        <a:xfrm>
          <a:off x="0" y="3835061"/>
          <a:ext cx="5626542" cy="791505"/>
        </a:xfrm>
        <a:prstGeom prst="roundRect">
          <a:avLst/>
        </a:prstGeom>
        <a:solidFill>
          <a:schemeClr val="accent2">
            <a:hueOff val="-20105153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Hizalama temelli yöntemler</a:t>
          </a:r>
          <a:endParaRPr lang="en-US" sz="3300" kern="1200"/>
        </a:p>
      </dsp:txBody>
      <dsp:txXfrm>
        <a:off x="38638" y="3873699"/>
        <a:ext cx="5549266" cy="714229"/>
      </dsp:txXfrm>
    </dsp:sp>
    <dsp:sp modelId="{20AA036C-804E-B841-90C2-9C9487EAC407}">
      <dsp:nvSpPr>
        <dsp:cNvPr id="0" name=""/>
        <dsp:cNvSpPr/>
      </dsp:nvSpPr>
      <dsp:spPr>
        <a:xfrm>
          <a:off x="0" y="4626566"/>
          <a:ext cx="5626542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600" kern="1200"/>
            <a:t>Daha güvenilir ama çok yavaş</a:t>
          </a:r>
          <a:endParaRPr lang="en-US" sz="2600" kern="1200"/>
        </a:p>
      </dsp:txBody>
      <dsp:txXfrm>
        <a:off x="0" y="4626566"/>
        <a:ext cx="5626542" cy="546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2B8F-F1ED-024A-886E-2D158CEFD86A}">
      <dsp:nvSpPr>
        <dsp:cNvPr id="0" name=""/>
        <dsp:cNvSpPr/>
      </dsp:nvSpPr>
      <dsp:spPr>
        <a:xfrm>
          <a:off x="0" y="0"/>
          <a:ext cx="3286125" cy="32102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Fragmentasyon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900" kern="1200"/>
            <a:t>DNA diziler zaman içinde kısa parçalara ayrılır</a:t>
          </a:r>
          <a:endParaRPr lang="en-US" sz="1900" kern="1200"/>
        </a:p>
      </dsp:txBody>
      <dsp:txXfrm>
        <a:off x="0" y="1219890"/>
        <a:ext cx="3286125" cy="1926143"/>
      </dsp:txXfrm>
    </dsp:sp>
    <dsp:sp modelId="{29E74166-F4EA-E141-AB6F-1E71F8B48FB1}">
      <dsp:nvSpPr>
        <dsp:cNvPr id="0" name=""/>
        <dsp:cNvSpPr/>
      </dsp:nvSpPr>
      <dsp:spPr>
        <a:xfrm>
          <a:off x="1161526" y="321023"/>
          <a:ext cx="963071" cy="9630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1302564" y="462061"/>
        <a:ext cx="680995" cy="680995"/>
      </dsp:txXfrm>
    </dsp:sp>
    <dsp:sp modelId="{131BF81C-787A-A245-80D8-B04B1A1DD855}">
      <dsp:nvSpPr>
        <dsp:cNvPr id="0" name=""/>
        <dsp:cNvSpPr/>
      </dsp:nvSpPr>
      <dsp:spPr>
        <a:xfrm>
          <a:off x="0" y="3210167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BCAD4-67C6-5341-BE86-53784316232C}">
      <dsp:nvSpPr>
        <dsp:cNvPr id="0" name=""/>
        <dsp:cNvSpPr/>
      </dsp:nvSpPr>
      <dsp:spPr>
        <a:xfrm>
          <a:off x="3614737" y="0"/>
          <a:ext cx="3286125" cy="32102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Deaminasyon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900" kern="1200"/>
            <a:t>DNA dizilerinin uçlarındaki C &gt; T ve G &gt; A dönüşümleri</a:t>
          </a:r>
          <a:endParaRPr lang="en-US" sz="1900" kern="1200"/>
        </a:p>
      </dsp:txBody>
      <dsp:txXfrm>
        <a:off x="3614737" y="1219890"/>
        <a:ext cx="3286125" cy="1926143"/>
      </dsp:txXfrm>
    </dsp:sp>
    <dsp:sp modelId="{BAC23055-2F56-DC4A-99E4-7E2B17225145}">
      <dsp:nvSpPr>
        <dsp:cNvPr id="0" name=""/>
        <dsp:cNvSpPr/>
      </dsp:nvSpPr>
      <dsp:spPr>
        <a:xfrm>
          <a:off x="4776264" y="321023"/>
          <a:ext cx="963071" cy="9630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4917302" y="462061"/>
        <a:ext cx="680995" cy="680995"/>
      </dsp:txXfrm>
    </dsp:sp>
    <dsp:sp modelId="{F2F2DA93-05FF-E149-865E-EAD8E410FDFC}">
      <dsp:nvSpPr>
        <dsp:cNvPr id="0" name=""/>
        <dsp:cNvSpPr/>
      </dsp:nvSpPr>
      <dsp:spPr>
        <a:xfrm>
          <a:off x="3614737" y="3210167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8A9C9-695D-0A4E-A1DD-CFF78BEBD1A4}">
      <dsp:nvSpPr>
        <dsp:cNvPr id="0" name=""/>
        <dsp:cNvSpPr/>
      </dsp:nvSpPr>
      <dsp:spPr>
        <a:xfrm>
          <a:off x="7229475" y="0"/>
          <a:ext cx="3286125" cy="32102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DEAMİNASYON İÇİN HİZALAMA GEREKLİ!!!</a:t>
          </a:r>
          <a:endParaRPr lang="en-US" sz="2400" kern="1200"/>
        </a:p>
      </dsp:txBody>
      <dsp:txXfrm>
        <a:off x="7229475" y="1219890"/>
        <a:ext cx="3286125" cy="1926143"/>
      </dsp:txXfrm>
    </dsp:sp>
    <dsp:sp modelId="{EBF6E4A0-E7EE-524C-9ED5-AC0CF3D9686B}">
      <dsp:nvSpPr>
        <dsp:cNvPr id="0" name=""/>
        <dsp:cNvSpPr/>
      </dsp:nvSpPr>
      <dsp:spPr>
        <a:xfrm>
          <a:off x="8391001" y="321023"/>
          <a:ext cx="963071" cy="9630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85" tIns="12700" rIns="7508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3</a:t>
          </a:r>
        </a:p>
      </dsp:txBody>
      <dsp:txXfrm>
        <a:off x="8532039" y="462061"/>
        <a:ext cx="680995" cy="680995"/>
      </dsp:txXfrm>
    </dsp:sp>
    <dsp:sp modelId="{B714C672-4ED3-494F-B5BB-85F40CE71593}">
      <dsp:nvSpPr>
        <dsp:cNvPr id="0" name=""/>
        <dsp:cNvSpPr/>
      </dsp:nvSpPr>
      <dsp:spPr>
        <a:xfrm>
          <a:off x="7229475" y="3210167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A97F1-D586-194C-8C9F-B73573B1566A}">
      <dsp:nvSpPr>
        <dsp:cNvPr id="0" name=""/>
        <dsp:cNvSpPr/>
      </dsp:nvSpPr>
      <dsp:spPr>
        <a:xfrm>
          <a:off x="586" y="12622"/>
          <a:ext cx="4799427" cy="1463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Okumaların genom boyunca dağılmaları gerek</a:t>
          </a:r>
          <a:endParaRPr lang="en-US" sz="3000" kern="1200"/>
        </a:p>
      </dsp:txBody>
      <dsp:txXfrm>
        <a:off x="586" y="12622"/>
        <a:ext cx="4799427" cy="1463825"/>
      </dsp:txXfrm>
    </dsp:sp>
    <dsp:sp modelId="{3A1F88BB-3B65-5F47-B996-C112D7B04B07}">
      <dsp:nvSpPr>
        <dsp:cNvPr id="0" name=""/>
        <dsp:cNvSpPr/>
      </dsp:nvSpPr>
      <dsp:spPr>
        <a:xfrm>
          <a:off x="586" y="2076376"/>
          <a:ext cx="4799427" cy="1463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Eğer okumalar belli bir noktaya odaklanmışsa, yanlış pozitif ihtimali artıyor.</a:t>
          </a:r>
          <a:endParaRPr lang="en-US" sz="3000" kern="1200"/>
        </a:p>
      </dsp:txBody>
      <dsp:txXfrm>
        <a:off x="586" y="2076376"/>
        <a:ext cx="4799427" cy="1463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A6552-704B-8243-BE76-3274F2F98878}" type="datetimeFigureOut">
              <a:rPr lang="tr-TR" smtClean="0"/>
              <a:t>13.07.2023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38CE5-6088-0A48-AD0D-822632CAE0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846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Mikroplar! Aslında bu kelime daha çok bütün mikroorganizmaları tanımlamak için kullanılacaktır.</a:t>
            </a:r>
          </a:p>
          <a:p>
            <a:endParaRPr lang="tr-TR" dirty="0"/>
          </a:p>
          <a:p>
            <a:r>
              <a:rPr lang="tr-TR" dirty="0"/>
              <a:t>Dünya üzerinde 1 trilyon tür olduğu düşünülmekte.</a:t>
            </a:r>
          </a:p>
          <a:p>
            <a:endParaRPr lang="tr-TR" dirty="0"/>
          </a:p>
          <a:p>
            <a:r>
              <a:rPr lang="tr-TR" dirty="0"/>
              <a:t>Nelerden sorumlular acaba? Madde çevrimleri, hatta yediğimiz ekmekten bile sorumlular!</a:t>
            </a:r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commons.wikimedia.org</a:t>
            </a:r>
            <a:r>
              <a:rPr lang="tr-TR" dirty="0"/>
              <a:t>/</a:t>
            </a:r>
            <a:r>
              <a:rPr lang="tr-TR" dirty="0" err="1"/>
              <a:t>wiki</a:t>
            </a:r>
            <a:r>
              <a:rPr lang="tr-TR" dirty="0"/>
              <a:t>/</a:t>
            </a:r>
            <a:r>
              <a:rPr lang="tr-TR" dirty="0" err="1"/>
              <a:t>File:Beebe_MicrobeRocks.jpg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commons.wikimedia.org</a:t>
            </a:r>
            <a:r>
              <a:rPr lang="tr-TR" dirty="0"/>
              <a:t>/</a:t>
            </a:r>
            <a:r>
              <a:rPr lang="tr-TR" dirty="0" err="1"/>
              <a:t>wiki</a:t>
            </a:r>
            <a:r>
              <a:rPr lang="tr-TR" dirty="0"/>
              <a:t>/</a:t>
            </a:r>
            <a:r>
              <a:rPr lang="tr-TR" dirty="0" err="1"/>
              <a:t>File:Microorganisms_and_climate_change.png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55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Dünya üzerindeki bakterilerin %2’sinden daha azı kültürlenebilir.</a:t>
            </a:r>
          </a:p>
          <a:p>
            <a:endParaRPr lang="tr-TR" dirty="0"/>
          </a:p>
          <a:p>
            <a:r>
              <a:rPr lang="tr-TR" dirty="0"/>
              <a:t>Ağızdaki bakterilerin ise yaklaşık %50’sinin kültürlenebildiği görülmüş.</a:t>
            </a:r>
          </a:p>
          <a:p>
            <a:endParaRPr lang="tr-TR" dirty="0"/>
          </a:p>
          <a:p>
            <a:r>
              <a:rPr lang="tr-TR" dirty="0"/>
              <a:t>Neden kültürlenemiyor? Basit olarak besiyerinde gerekli besinler yok.</a:t>
            </a:r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commons.wikimedia.org</a:t>
            </a:r>
            <a:r>
              <a:rPr lang="tr-TR" dirty="0"/>
              <a:t>/</a:t>
            </a:r>
            <a:r>
              <a:rPr lang="tr-TR" dirty="0" err="1"/>
              <a:t>wiki</a:t>
            </a:r>
            <a:r>
              <a:rPr lang="tr-TR" dirty="0"/>
              <a:t>/</a:t>
            </a:r>
            <a:r>
              <a:rPr lang="tr-TR" dirty="0" err="1"/>
              <a:t>File:Agar_Art_with_Microbes.jpg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commons.wikimedia.org</a:t>
            </a:r>
            <a:r>
              <a:rPr lang="tr-TR" dirty="0"/>
              <a:t>/</a:t>
            </a:r>
            <a:r>
              <a:rPr lang="tr-TR" dirty="0" err="1"/>
              <a:t>wiki</a:t>
            </a:r>
            <a:r>
              <a:rPr lang="tr-TR" dirty="0"/>
              <a:t>/File:DNA_simple2.svg</a:t>
            </a:r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www.ncbi.nlm.nih.gov</a:t>
            </a:r>
            <a:r>
              <a:rPr lang="tr-TR" dirty="0"/>
              <a:t>/</a:t>
            </a:r>
            <a:r>
              <a:rPr lang="tr-TR" dirty="0" err="1"/>
              <a:t>pmc</a:t>
            </a:r>
            <a:r>
              <a:rPr lang="tr-TR" dirty="0"/>
              <a:t>/</a:t>
            </a:r>
            <a:r>
              <a:rPr lang="tr-TR" dirty="0" err="1"/>
              <a:t>articles</a:t>
            </a:r>
            <a:r>
              <a:rPr lang="tr-TR" dirty="0"/>
              <a:t>/PMC1279316/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9590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noProof="0" dirty="0"/>
              <a:t>In metagenomics we focus on not one sample but a group of samples. We could describe it as a bowl of candies. The centre bowl that contains different colours - which we call species.</a:t>
            </a:r>
          </a:p>
          <a:p>
            <a:pPr marL="0" lvl="0" indent="0">
              <a:buNone/>
            </a:pPr>
            <a:endParaRPr lang="en-GB" noProof="0" dirty="0"/>
          </a:p>
          <a:p>
            <a:pPr marL="0" lvl="0" indent="0">
              <a:buNone/>
            </a:pPr>
            <a:r>
              <a:rPr lang="en-GB" noProof="0" dirty="0"/>
              <a:t>On this case we call the bowl as ecological niche.</a:t>
            </a:r>
          </a:p>
          <a:p>
            <a:pPr marL="0" lvl="0" indent="0">
              <a:buNone/>
            </a:pPr>
            <a:endParaRPr lang="en-GB" noProof="0" dirty="0"/>
          </a:p>
          <a:p>
            <a:pPr marL="0" lvl="0" indent="0">
              <a:buNone/>
            </a:pPr>
            <a:r>
              <a:rPr lang="en-GB" noProof="0" dirty="0"/>
              <a:t>This niche could be anything, soil, lake, or even human body. In human body we have also different niches and every body part has its own microbial diversity.</a:t>
            </a:r>
          </a:p>
          <a:p>
            <a:pPr marL="0" lvl="0" indent="0">
              <a:buNone/>
            </a:pPr>
            <a:endParaRPr lang="en-GB" noProof="0" dirty="0"/>
          </a:p>
          <a:p>
            <a:pPr marL="0" lvl="0" indent="0">
              <a:buNone/>
            </a:pPr>
            <a:r>
              <a:rPr lang="en-GB" noProof="0" dirty="0"/>
              <a:t>The main idea of metagenomics is to understand the microbial composition of the niche.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1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Aslında bu ekipmanlar bize çevresel örnekteki bütün DNA dizilerini veriyor. Bundan sonra, bu dizilerin ne olduğunu bulmaya çalışacağız.</a:t>
            </a:r>
          </a:p>
          <a:p>
            <a:endParaRPr lang="tr-TR" dirty="0"/>
          </a:p>
          <a:p>
            <a:r>
              <a:rPr lang="tr-TR" dirty="0"/>
              <a:t>Bunun için referans genomlar kullanılıyor. Referans genomlar aslında incelenen canlıların sahip olduğu genom bilgisi olarak düşünebiliriz.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274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noProof="0" dirty="0"/>
              <a:t>Metaphlan2 is one of the popular and fast taxonomic profiling tool out there. The idea of this tool is to use a marker reference database that is curated from 1 million species.</a:t>
            </a:r>
          </a:p>
          <a:p>
            <a:pPr marL="0" lvl="0" indent="0">
              <a:buNone/>
            </a:pPr>
            <a:endParaRPr lang="en-GB" noProof="0" dirty="0"/>
          </a:p>
          <a:p>
            <a:pPr marL="0" lvl="0" indent="0">
              <a:buNone/>
            </a:pPr>
            <a:r>
              <a:rPr lang="en-GB" noProof="0" dirty="0"/>
              <a:t>The marker sequences are clade specific so every marker represents one species or strains.</a:t>
            </a:r>
            <a:r>
              <a:rPr lang="en-GB" baseline="0" noProof="0" dirty="0"/>
              <a:t> </a:t>
            </a:r>
            <a:r>
              <a:rPr lang="en-GB" noProof="0" dirty="0"/>
              <a:t>However, we could not align all the sequences that we have so that is why it is called profiler.</a:t>
            </a:r>
          </a:p>
          <a:p>
            <a:pPr marL="0" lvl="0" indent="0">
              <a:buNone/>
            </a:pPr>
            <a:endParaRPr lang="en-GB" noProof="0" dirty="0"/>
          </a:p>
          <a:p>
            <a:pPr marL="0" lvl="0" indent="0">
              <a:buNone/>
            </a:pPr>
            <a:r>
              <a:rPr lang="en-GB" noProof="0" dirty="0"/>
              <a:t>The advantage is that it is fast and produces comparable results between 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0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Metagenomik için Türkçe terim bulamadım: Çevresel bir örnekteki mikrobiyal içeriğin incelenmesi</a:t>
            </a:r>
          </a:p>
          <a:p>
            <a:endParaRPr lang="tr-TR" dirty="0"/>
          </a:p>
          <a:p>
            <a:r>
              <a:rPr lang="tr-TR" dirty="0"/>
              <a:t>Örneklerin korunmuşluk seviyeleri bizim için önemli. Eğer iyi korunmuş bir örnekle çalışıyorsak, daha iyi kalitede DNA bulabiliriz.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60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Tabi Dünya üzerinde bu kadar mikrop varken, insanda olmaması da düşünülemez. Son yıllarda </a:t>
            </a:r>
            <a:r>
              <a:rPr lang="tr-TR" dirty="0" err="1"/>
              <a:t>mikrobiyota</a:t>
            </a:r>
            <a:r>
              <a:rPr lang="tr-TR" dirty="0"/>
              <a:t> çalışmaları ile çok popüler bir hal aldı.</a:t>
            </a:r>
          </a:p>
          <a:p>
            <a:endParaRPr lang="tr-TR" dirty="0"/>
          </a:p>
          <a:p>
            <a:r>
              <a:rPr lang="tr-TR" dirty="0"/>
              <a:t>Kaç tane insan hücresi var? 30 trilyon</a:t>
            </a:r>
          </a:p>
          <a:p>
            <a:endParaRPr lang="tr-TR" dirty="0"/>
          </a:p>
          <a:p>
            <a:r>
              <a:rPr lang="tr-TR" dirty="0"/>
              <a:t>Peki kaç tane mikrop hücresi var? 39 trilyon</a:t>
            </a:r>
          </a:p>
          <a:p>
            <a:endParaRPr lang="tr-TR" dirty="0"/>
          </a:p>
          <a:p>
            <a:r>
              <a:rPr lang="tr-TR" dirty="0"/>
              <a:t>Yani aslında vücudumuzdaki hücrelerin yarısından fazlası insan değil! Bağışıklık sistemimiz ile birlikte, vücudumuzun düzgün işleyişine yardımcı oluyorlar.</a:t>
            </a:r>
          </a:p>
          <a:p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Mikrobiyotamız</a:t>
            </a:r>
            <a:r>
              <a:rPr lang="tr-TR" dirty="0"/>
              <a:t> aslında dış etkenlere açık. Örnek vermek gerekirse diyetimiz </a:t>
            </a:r>
            <a:r>
              <a:rPr lang="tr-TR" dirty="0" err="1"/>
              <a:t>değiştinde</a:t>
            </a:r>
            <a:r>
              <a:rPr lang="tr-TR" dirty="0"/>
              <a:t>, otomatik olarak </a:t>
            </a:r>
            <a:r>
              <a:rPr lang="tr-TR" dirty="0" err="1"/>
              <a:t>mikrobiyotamız</a:t>
            </a:r>
            <a:r>
              <a:rPr lang="tr-TR" dirty="0"/>
              <a:t> da değişiyor. Biraz şekerli besin tüketmeye görelim, hemen bazı bakteriler daha fazla üreyerek, çürük oluşumunu tetikliyor.</a:t>
            </a:r>
          </a:p>
          <a:p>
            <a:r>
              <a:rPr lang="tr-T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703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Mikrobiyotamız</a:t>
            </a:r>
            <a:r>
              <a:rPr lang="tr-TR" dirty="0"/>
              <a:t> aslında dış etkenlere açık. Örnek vermek gerekirse diyetimiz </a:t>
            </a:r>
            <a:r>
              <a:rPr lang="tr-TR" dirty="0" err="1"/>
              <a:t>değiştinde</a:t>
            </a:r>
            <a:r>
              <a:rPr lang="tr-TR" dirty="0"/>
              <a:t>, otomatik olarak </a:t>
            </a:r>
            <a:r>
              <a:rPr lang="tr-TR" dirty="0" err="1"/>
              <a:t>mikrobiyotamız</a:t>
            </a:r>
            <a:r>
              <a:rPr lang="tr-TR" dirty="0"/>
              <a:t> da değişiyor.</a:t>
            </a:r>
          </a:p>
          <a:p>
            <a:endParaRPr lang="tr-TR" dirty="0"/>
          </a:p>
          <a:p>
            <a:r>
              <a:rPr lang="tr-TR" dirty="0"/>
              <a:t>Bu değişimler bizim için önemli olabilir. Mesela yaşam tarzımızdaki tarihsel değişimlere en önemli örneklerden bir tanesi nedir?</a:t>
            </a:r>
          </a:p>
          <a:p>
            <a:endParaRPr lang="tr-TR" dirty="0"/>
          </a:p>
          <a:p>
            <a:r>
              <a:rPr lang="tr-TR" dirty="0"/>
              <a:t>Neolitik değişim, avcı toplayıcı topluluklardan tarım topluluklarına geçişi sağlamıştır. Bu sırada değişen diyet, aslında ağız </a:t>
            </a:r>
            <a:r>
              <a:rPr lang="tr-TR" dirty="0" err="1"/>
              <a:t>mikrobiyotamızı</a:t>
            </a:r>
            <a:r>
              <a:rPr lang="tr-TR" dirty="0"/>
              <a:t> etkilemiştir. Peki bu değişim sizce olumlu yönde mi yoksa olumsuz yönde mi olmuştur? Eğer olumsuz bir değişim olmuşsa, bunu nasıl olumlu hale </a:t>
            </a:r>
            <a:r>
              <a:rPr lang="tr-TR" dirty="0" err="1"/>
              <a:t>çevirebilriz</a:t>
            </a:r>
            <a:r>
              <a:rPr lang="tr-TR" dirty="0"/>
              <a:t>?</a:t>
            </a:r>
          </a:p>
          <a:p>
            <a:endParaRPr lang="tr-TR" dirty="0"/>
          </a:p>
          <a:p>
            <a:r>
              <a:rPr lang="tr-TR" dirty="0"/>
              <a:t>Başka ilgin. Bir nokta ise patojenlerin evrimsel tarihleri. Eğer patojenlerin ve antik </a:t>
            </a:r>
            <a:r>
              <a:rPr lang="tr-TR" dirty="0" err="1"/>
              <a:t>pandemilerin</a:t>
            </a:r>
            <a:r>
              <a:rPr lang="tr-TR" dirty="0"/>
              <a:t> evrimsel tarihlerini inceleyebilirsek, bu bize günümüzdeki </a:t>
            </a:r>
            <a:r>
              <a:rPr lang="tr-TR" dirty="0" err="1"/>
              <a:t>pandemileri</a:t>
            </a:r>
            <a:r>
              <a:rPr lang="tr-TR" dirty="0"/>
              <a:t> anlamamız için bir fırsat sağlayabilir.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838F6-B5B7-3849-A138-7A09E9DE07C8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06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38CE5-6088-0A48-AD0D-822632CAE0EB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646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tr-TR"/>
              <a:t>7/12/23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5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8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5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4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3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6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Evrimsel Genombilim Yaz Okulu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14" r:id="rId7"/>
    <p:sldLayoutId id="2147483715" r:id="rId8"/>
    <p:sldLayoutId id="2147483716" r:id="rId9"/>
    <p:sldLayoutId id="2147483717" r:id="rId10"/>
    <p:sldLayoutId id="2147483724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emrahkirdok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39FC0-1325-6151-801B-4C4DC2232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tr-TR">
                <a:solidFill>
                  <a:schemeClr val="tx2"/>
                </a:solidFill>
              </a:rPr>
              <a:t>Metagenomik</a:t>
            </a:r>
            <a:br>
              <a:rPr lang="tr-TR">
                <a:solidFill>
                  <a:schemeClr val="tx2"/>
                </a:solidFill>
              </a:rPr>
            </a:br>
            <a:r>
              <a:rPr lang="tr-TR">
                <a:solidFill>
                  <a:schemeClr val="tx2"/>
                </a:solidFill>
              </a:rPr>
              <a:t>Antik Metagenomik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FF3DB-77EA-15C6-1E30-8A9CE1485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tr-TR" sz="2200">
                <a:solidFill>
                  <a:schemeClr val="tx2"/>
                </a:solidFill>
              </a:rPr>
              <a:t>Dr. Emrah Kırdök</a:t>
            </a:r>
          </a:p>
          <a:p>
            <a:pPr algn="l">
              <a:lnSpc>
                <a:spcPct val="100000"/>
              </a:lnSpc>
            </a:pPr>
            <a:r>
              <a:rPr lang="tr-TR" sz="2200">
                <a:solidFill>
                  <a:schemeClr val="tx2"/>
                </a:solidFill>
              </a:rPr>
              <a:t>Mersin Üniversitesi Fen Fakültesi Biyoteknoloji Bölümü</a:t>
            </a:r>
          </a:p>
          <a:p>
            <a:pPr algn="l">
              <a:lnSpc>
                <a:spcPct val="100000"/>
              </a:lnSpc>
            </a:pPr>
            <a:r>
              <a:rPr lang="tr-TR" sz="2200">
                <a:solidFill>
                  <a:schemeClr val="tx2"/>
                </a:solidFill>
                <a:hlinkClick r:id="rId2"/>
              </a:rPr>
              <a:t>https://emrahkirdok.github.io</a:t>
            </a:r>
            <a:endParaRPr lang="tr-TR" sz="2200">
              <a:solidFill>
                <a:schemeClr val="tx2"/>
              </a:solidFill>
            </a:endParaRPr>
          </a:p>
          <a:p>
            <a:pPr algn="l">
              <a:lnSpc>
                <a:spcPct val="100000"/>
              </a:lnSpc>
            </a:pPr>
            <a:endParaRPr lang="tr-TR" sz="220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2F95-9ACF-F88C-8489-96B8CFDD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1" b="3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A87C1-5F1A-1660-3AC5-C5EE7E82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56F16-AAAF-1154-E4F9-2623A715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BED89-74F6-57E6-8F42-FD6EADD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AC808-8A52-00BC-7496-B7F220AC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2"/>
                </a:solidFill>
              </a:rPr>
              <a:t>K-mer temelli yöntemler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E3B353-9319-22C6-9C86-368559EA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552" y="1269420"/>
            <a:ext cx="4724400" cy="440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5EAE3-897D-2772-32B3-6CCC49654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tx2"/>
                </a:solidFill>
              </a:rPr>
              <a:t>K uzunluğunda DNA dizileri</a:t>
            </a:r>
          </a:p>
          <a:p>
            <a:r>
              <a:rPr lang="tr-TR" sz="2400" dirty="0">
                <a:solidFill>
                  <a:schemeClr val="tx2"/>
                </a:solidFill>
              </a:rPr>
              <a:t>31-mer dizileri taksonomik sinyaller içerir</a:t>
            </a:r>
          </a:p>
          <a:p>
            <a:r>
              <a:rPr lang="tr-TR" sz="2400" dirty="0">
                <a:solidFill>
                  <a:schemeClr val="tx2"/>
                </a:solidFill>
              </a:rPr>
              <a:t>Sınıflandırma için kullanılır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0479-91F7-769A-03FE-A3DA573A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978AA-23A7-5C1C-BB58-93018B87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D415-D348-33CE-B0BB-0E82DF62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1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E32D5-E0A9-5819-267C-1C3EAC4D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2"/>
                </a:solidFill>
              </a:rPr>
              <a:t>Kraken2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1B833-5805-980B-EA1B-9AB16147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8" y="2040979"/>
            <a:ext cx="7689895" cy="4537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EB42-35CE-2C9E-4FC1-F825FF266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3463546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tx2"/>
                </a:solidFill>
              </a:rPr>
              <a:t>Referans genomları k-</a:t>
            </a:r>
            <a:r>
              <a:rPr lang="tr-TR" sz="2400" dirty="0" err="1">
                <a:solidFill>
                  <a:schemeClr val="tx2"/>
                </a:solidFill>
              </a:rPr>
              <a:t>merlere</a:t>
            </a:r>
            <a:r>
              <a:rPr lang="tr-TR" sz="2400" dirty="0">
                <a:solidFill>
                  <a:schemeClr val="tx2"/>
                </a:solidFill>
              </a:rPr>
              <a:t> böl ve taksonomik ağaç üzerine yerleştir</a:t>
            </a:r>
          </a:p>
          <a:p>
            <a:r>
              <a:rPr lang="tr-TR" sz="2400" dirty="0">
                <a:solidFill>
                  <a:schemeClr val="tx2"/>
                </a:solidFill>
              </a:rPr>
              <a:t>Arama dizisini k-</a:t>
            </a:r>
            <a:r>
              <a:rPr lang="tr-TR" sz="2400" dirty="0" err="1">
                <a:solidFill>
                  <a:schemeClr val="tx2"/>
                </a:solidFill>
              </a:rPr>
              <a:t>mer’lere</a:t>
            </a:r>
            <a:r>
              <a:rPr lang="tr-TR" sz="2400" dirty="0">
                <a:solidFill>
                  <a:schemeClr val="tx2"/>
                </a:solidFill>
              </a:rPr>
              <a:t> böl</a:t>
            </a:r>
          </a:p>
          <a:p>
            <a:r>
              <a:rPr lang="tr-TR" sz="2400" dirty="0">
                <a:solidFill>
                  <a:schemeClr val="tx2"/>
                </a:solidFill>
              </a:rPr>
              <a:t>Taksonomik sinyalleri tespit et</a:t>
            </a: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ADD7D-7AFF-66B3-8DE4-08812F2B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88663-6EBB-2F31-4129-3F03C414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3E618-C000-F36D-FB2B-72B44CE9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4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E76FB-E5D9-E3CC-70BC-5886A67C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2"/>
                </a:solidFill>
              </a:rPr>
              <a:t>Hizalama temelli yöntemler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177EA1-A882-C45D-2AC2-73BF5B98E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461" y="422896"/>
            <a:ext cx="3747044" cy="601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C7F5-CAC6-84DD-B9DD-1FDDC923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tr-TR" sz="1800" dirty="0">
                <a:solidFill>
                  <a:schemeClr val="tx2"/>
                </a:solidFill>
              </a:rPr>
              <a:t>Bölgesel hizalama</a:t>
            </a:r>
          </a:p>
          <a:p>
            <a:r>
              <a:rPr lang="tr-TR" sz="1800" dirty="0">
                <a:solidFill>
                  <a:schemeClr val="tx2"/>
                </a:solidFill>
              </a:rPr>
              <a:t>DNA dizilerini referans genomlarla hizala</a:t>
            </a:r>
          </a:p>
          <a:p>
            <a:r>
              <a:rPr lang="tr-TR" sz="1800" dirty="0">
                <a:solidFill>
                  <a:schemeClr val="tx2"/>
                </a:solidFill>
              </a:rPr>
              <a:t>En yüksek skorlu hizalamayı tespit 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9F9CB-A0E0-AF2C-398C-8CB57076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9D57-A183-3B03-5FAC-A454C28B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F0D7F-A57C-9EAD-C9DF-9AD1156E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131" name="Picture 5130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8034AF-F062-0324-1CA9-B96379E1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Skorlama</a:t>
            </a:r>
            <a:r>
              <a:rPr lang="tr-TR" dirty="0">
                <a:solidFill>
                  <a:schemeClr val="tx2"/>
                </a:solidFill>
              </a:rPr>
              <a:t> matrisi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CF13-58F9-3B30-3B11-AAF1B8E1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r>
              <a:rPr lang="tr-TR" sz="1800" dirty="0">
                <a:solidFill>
                  <a:schemeClr val="tx2"/>
                </a:solidFill>
              </a:rPr>
              <a:t>İki dizi arasındaki bütün pozisyonları; eşleşme, yanlış eşleşme ve boşluk ihtimallerine göre değerlendir.</a:t>
            </a:r>
          </a:p>
          <a:p>
            <a:r>
              <a:rPr lang="tr-TR" sz="1800" dirty="0">
                <a:solidFill>
                  <a:schemeClr val="tx2"/>
                </a:solidFill>
              </a:rPr>
              <a:t>En iyi hizalamayı tespit et.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BB935E-AD49-EB43-6448-B7127E2A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294003"/>
            <a:ext cx="105156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5132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22E-F72A-2EDF-2B8D-F3402F5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92AD-6E97-93A6-CE24-FEEA9FCD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F49B3-1778-CC28-5631-69A086B8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1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2877"/>
            <a:ext cx="12192000" cy="22673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5" y="4596020"/>
            <a:ext cx="12191999" cy="2274195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3A6D0-905F-11A3-C8B6-96538175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>
            <a:normAutofit/>
          </a:bodyPr>
          <a:lstStyle/>
          <a:p>
            <a:r>
              <a:rPr lang="tr-TR"/>
              <a:t>En düşük ortak ata</a:t>
            </a:r>
            <a:endParaRPr lang="tr-TR" dirty="0"/>
          </a:p>
        </p:txBody>
      </p:sp>
      <p:pic>
        <p:nvPicPr>
          <p:cNvPr id="6146" name="Picture 2" descr="DFS recursive solution to find Lowest Common Ancestor (LCA) of a Binary  Tree | by Amarjit Dhillon | Medium">
            <a:extLst>
              <a:ext uri="{FF2B5EF4-FFF2-40B4-BE49-F238E27FC236}">
                <a16:creationId xmlns:a16="http://schemas.microsoft.com/office/drawing/2014/main" id="{F225AE67-1195-3A52-57B9-64620C990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716" y="579432"/>
            <a:ext cx="5624284" cy="35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4A47-DCD7-8A7B-5821-7C111816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399684"/>
            <a:ext cx="4800600" cy="3867516"/>
          </a:xfrm>
        </p:spPr>
        <p:txBody>
          <a:bodyPr anchor="ctr">
            <a:normAutofit/>
          </a:bodyPr>
          <a:lstStyle/>
          <a:p>
            <a:r>
              <a:rPr lang="tr-TR" sz="1800" dirty="0">
                <a:solidFill>
                  <a:schemeClr val="tx2"/>
                </a:solidFill>
              </a:rPr>
              <a:t>Ancak canlılar arasında yüksek benzerlik var</a:t>
            </a:r>
          </a:p>
          <a:p>
            <a:r>
              <a:rPr lang="tr-TR" sz="1800" dirty="0">
                <a:solidFill>
                  <a:schemeClr val="tx2"/>
                </a:solidFill>
              </a:rPr>
              <a:t>Bir DNA okuması, aynı anda birden fazla taksonomik sınıfla eşleşebilir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9E9BF-1833-CA22-8EA5-F6C7BA6C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6D03-A3B8-FB1B-9E34-3C1E1112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AB92-FF20-0E2F-E3F2-FB30F12A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2365A-5D6A-DEF5-E349-9F88537F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tr-TR"/>
              <a:t>Taksonomik profilleme</a:t>
            </a:r>
            <a:endParaRPr lang="tr-TR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44CC055-2C69-80F1-FDE5-A2E4C9145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240295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814FC-1B2F-97B1-E236-86AE29D5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1BBD9-E042-E9A9-0C07-DE9294D6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9DD99-97B5-D357-33CA-58D147D1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B400E1F-F241-333B-AFAA-122B5F4E4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6251" r="-1" b="41574"/>
          <a:stretch/>
        </p:blipFill>
        <p:spPr>
          <a:xfrm>
            <a:off x="1001134" y="490917"/>
            <a:ext cx="10186683" cy="5730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F9703A-116F-4B3B-B77F-03C8F82F2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0988" y="-43974"/>
            <a:ext cx="1447800" cy="1535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B4061D-A626-49CE-9EA0-6A70DA7D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14364" y="3672852"/>
            <a:ext cx="1371600" cy="254834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767C52-31A3-8872-D1FD-C7340BF1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1C35D-FC02-F720-4ED8-E6BD42CD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9B710-05C3-C193-8F2A-7E84A469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90D67-5053-B0AA-1CEE-75FCA895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tx2"/>
                </a:solidFill>
              </a:rPr>
              <a:t>Antik Metagenomik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AB33-CDBB-8B88-CBD9-43700399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tr-TR" sz="1800">
              <a:solidFill>
                <a:schemeClr val="tx2"/>
              </a:solidFill>
            </a:endParaRPr>
          </a:p>
        </p:txBody>
      </p:sp>
      <p:pic>
        <p:nvPicPr>
          <p:cNvPr id="4" name="Picture 1" descr="images/img03.jpg">
            <a:extLst>
              <a:ext uri="{FF2B5EF4-FFF2-40B4-BE49-F238E27FC236}">
                <a16:creationId xmlns:a16="http://schemas.microsoft.com/office/drawing/2014/main" id="{663F91F3-E0A7-E55C-B8E8-29FD68AF6BF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417711" y="1535750"/>
            <a:ext cx="8332442" cy="49586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B4B74-37C8-3B6C-9D93-8BF92A15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A0D42-ACEF-3CF1-55FD-C46E6C668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D6434-41B7-2322-2F25-A3BC5566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97DB2-26A2-FB15-417C-B19CD9D5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En eski DNA kaç yaşında olabilir sizce?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8716"/>
            <a:ext cx="12192000" cy="459491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58716"/>
            <a:ext cx="12191999" cy="4608809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098BD1-18BA-D640-77EF-35CEA6B0A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39908" y="2667000"/>
            <a:ext cx="9512184" cy="363841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4327E-DBFA-2608-7C3E-450172A6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1F15-535E-7A5D-8760-611EFD6B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EEF39-F7A2-1DED-DD5A-ED5BEA57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C1DE5-9536-164A-ABE0-CAF398FC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453"/>
            <a:ext cx="5638800" cy="2682551"/>
          </a:xfrm>
        </p:spPr>
        <p:txBody>
          <a:bodyPr anchor="t">
            <a:normAutofit/>
          </a:bodyPr>
          <a:lstStyle/>
          <a:p>
            <a:r>
              <a:rPr lang="tr-TR">
                <a:solidFill>
                  <a:schemeClr val="tx2">
                    <a:lumMod val="90000"/>
                    <a:lumOff val="10000"/>
                  </a:schemeClr>
                </a:solidFill>
              </a:rPr>
              <a:t>Antik DNA + Metagenomik = Antik Metagenomik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53CCA-BF99-2E4F-AF92-77FE72D09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0" t="39269" r="50927" b="35185"/>
          <a:stretch/>
        </p:blipFill>
        <p:spPr>
          <a:xfrm>
            <a:off x="712595" y="355728"/>
            <a:ext cx="2971470" cy="27269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1" r="54014" b="-1"/>
          <a:stretch/>
        </p:blipFill>
        <p:spPr>
          <a:xfrm rot="16200000">
            <a:off x="109279" y="-109279"/>
            <a:ext cx="1003690" cy="1222248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DDB4EEB0-CF67-1144-B775-113674D0E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33"/>
          <a:stretch/>
        </p:blipFill>
        <p:spPr>
          <a:xfrm>
            <a:off x="4289132" y="355728"/>
            <a:ext cx="3538041" cy="2726998"/>
          </a:xfrm>
          <a:prstGeom prst="rect">
            <a:avLst/>
          </a:prstGeom>
        </p:spPr>
      </p:pic>
      <p:pic>
        <p:nvPicPr>
          <p:cNvPr id="11" name="Picture 10" descr="A group of mushrooms&#10;&#10;Description automatically generated with medium confidence">
            <a:extLst>
              <a:ext uri="{FF2B5EF4-FFF2-40B4-BE49-F238E27FC236}">
                <a16:creationId xmlns:a16="http://schemas.microsoft.com/office/drawing/2014/main" id="{BCE1F667-EB6A-6343-BFD3-D4AC1D71E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924" y="1010834"/>
            <a:ext cx="3753076" cy="1416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3"/>
          <a:stretch/>
        </p:blipFill>
        <p:spPr>
          <a:xfrm>
            <a:off x="11157956" y="4263398"/>
            <a:ext cx="1030996" cy="23059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06E6D-0F7D-F747-BFC6-96335CE1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3438454"/>
            <a:ext cx="4633486" cy="2682551"/>
          </a:xfrm>
        </p:spPr>
        <p:txBody>
          <a:bodyPr anchor="t">
            <a:normAutofit fontScale="85000" lnSpcReduction="10000"/>
          </a:bodyPr>
          <a:lstStyle/>
          <a:p>
            <a:r>
              <a:rPr lang="tr-TR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Antik DNA aslında zaman makinesi</a:t>
            </a:r>
          </a:p>
          <a:p>
            <a:r>
              <a:rPr lang="tr-TR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Arkeolojik örneklerden DNA elde et</a:t>
            </a:r>
          </a:p>
          <a:p>
            <a:r>
              <a:rPr lang="tr-TR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Hasarlı DNA</a:t>
            </a:r>
          </a:p>
          <a:p>
            <a:pPr lvl="1"/>
            <a:r>
              <a:rPr lang="tr-T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Kısa diziler</a:t>
            </a:r>
          </a:p>
          <a:p>
            <a:pPr lvl="1"/>
            <a:r>
              <a:rPr lang="tr-T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Anlam değiştirici hasarlar</a:t>
            </a:r>
          </a:p>
          <a:p>
            <a:pPr lvl="1"/>
            <a:r>
              <a:rPr lang="tr-T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Uçlarda C -&gt; T değişimleri var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8D88D-2797-4544-AFAA-A670E19C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2764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>
                <a:solidFill>
                  <a:schemeClr val="tx1">
                    <a:alpha val="60000"/>
                  </a:schemeClr>
                </a:solidFill>
              </a:rPr>
              <a:t>7/12/23</a:t>
            </a:r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71F2-44F9-3446-B2CC-114FF8AD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534" y="6327648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3CE26-5B01-8C4E-B964-579E3456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764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F20C6-36FA-C049-8828-79591D2F1379}" type="slidenum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3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ABD9C-ED66-D921-0ADE-0A75C3AD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tr-TR" dirty="0"/>
              <a:t>Metagenomik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B939-2144-B256-20C4-31B1E2E1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62200"/>
            <a:ext cx="8796444" cy="3935986"/>
          </a:xfrm>
        </p:spPr>
        <p:txBody>
          <a:bodyPr anchor="ctr">
            <a:normAutofit/>
          </a:bodyPr>
          <a:lstStyle/>
          <a:p>
            <a:r>
              <a:rPr lang="tr-TR" dirty="0">
                <a:solidFill>
                  <a:schemeClr val="tx1">
                    <a:alpha val="80000"/>
                  </a:schemeClr>
                </a:solidFill>
              </a:rPr>
              <a:t>Ortamda hangi mikroplar var?</a:t>
            </a:r>
          </a:p>
          <a:p>
            <a:r>
              <a:rPr lang="tr-TR" dirty="0">
                <a:solidFill>
                  <a:schemeClr val="tx1">
                    <a:alpha val="80000"/>
                  </a:schemeClr>
                </a:solidFill>
              </a:rPr>
              <a:t>Ne yapıyorlar?</a:t>
            </a:r>
          </a:p>
          <a:p>
            <a:r>
              <a:rPr lang="tr-TR" dirty="0">
                <a:solidFill>
                  <a:schemeClr val="tx1">
                    <a:alpha val="80000"/>
                  </a:schemeClr>
                </a:solidFill>
              </a:rPr>
              <a:t>Bu işi nasıl yapıyorlar?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739998-A96D-0190-312C-6495ECF0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47" y="2616531"/>
            <a:ext cx="4575653" cy="34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2DCBC-575E-AC31-0F20-A0B8AEEC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0D56-9F3A-60FF-F116-99066789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592D-EB1F-9B5E-6BED-79A7436A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C95F-CA41-8144-8605-38CBA44E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Peki insan mikropları?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4D40-558A-5947-AE60-BDBCBB118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2664714"/>
          </a:xfrm>
        </p:spPr>
        <p:txBody>
          <a:bodyPr>
            <a:normAutofit lnSpcReduction="10000"/>
          </a:bodyPr>
          <a:lstStyle/>
          <a:p>
            <a:r>
              <a:rPr lang="tr-TR" dirty="0"/>
              <a:t>İnsan mikroplarına gelmeden önce…</a:t>
            </a:r>
          </a:p>
          <a:p>
            <a:r>
              <a:rPr lang="tr-TR" dirty="0"/>
              <a:t>Sizce kaç tane </a:t>
            </a:r>
            <a:r>
              <a:rPr lang="tr-TR" b="1" dirty="0"/>
              <a:t>insan</a:t>
            </a:r>
            <a:r>
              <a:rPr lang="tr-TR" dirty="0"/>
              <a:t> hücresine sahibiz?</a:t>
            </a:r>
          </a:p>
          <a:p>
            <a:r>
              <a:rPr lang="tr-TR" dirty="0"/>
              <a:t>Peki kaç tane mikrop taşıyor olabiliriz?</a:t>
            </a:r>
          </a:p>
          <a:p>
            <a:r>
              <a:rPr lang="tr-TR" dirty="0"/>
              <a:t>Biz bu topluluğa </a:t>
            </a:r>
            <a:r>
              <a:rPr lang="tr-TR" b="1" dirty="0" err="1"/>
              <a:t>mikrobiyota</a:t>
            </a:r>
            <a:r>
              <a:rPr lang="tr-TR" b="1" dirty="0"/>
              <a:t> </a:t>
            </a:r>
            <a:r>
              <a:rPr lang="tr-TR" dirty="0"/>
              <a:t>ismini veriyoruz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C1989-13EE-FD45-B5E5-F86B3D1A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6541-165E-C746-9E4F-1DBB3DC2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Evrimsel Genombilim Yaz Okulu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DF248-5C54-8D4B-A0E0-9711D0C5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156" y="203436"/>
            <a:ext cx="3251286" cy="2664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E906D-9076-AD44-A702-8B94C834EC06}"/>
              </a:ext>
            </a:extLst>
          </p:cNvPr>
          <p:cNvSpPr txBox="1"/>
          <p:nvPr/>
        </p:nvSpPr>
        <p:spPr>
          <a:xfrm>
            <a:off x="6865093" y="5947733"/>
            <a:ext cx="113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Gao</a:t>
            </a:r>
            <a:r>
              <a:rPr lang="tr-TR" sz="1200" dirty="0"/>
              <a:t> et al,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AF009-19D7-E94E-A8F7-CE62B92F5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156" y="3070116"/>
            <a:ext cx="3260088" cy="32936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22EA5-D1BA-C740-9B44-D8220F44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50" y="4314295"/>
            <a:ext cx="2912401" cy="2192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62B031-CF27-244F-8DAE-44C0D61AABB8}"/>
              </a:ext>
            </a:extLst>
          </p:cNvPr>
          <p:cNvSpPr txBox="1"/>
          <p:nvPr/>
        </p:nvSpPr>
        <p:spPr>
          <a:xfrm>
            <a:off x="6865093" y="6174359"/>
            <a:ext cx="532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sitn.hms.harvard.edu</a:t>
            </a:r>
            <a:r>
              <a:rPr lang="tr-TR" sz="1200" dirty="0"/>
              <a:t>/</a:t>
            </a:r>
            <a:r>
              <a:rPr lang="tr-TR" sz="1200" dirty="0" err="1"/>
              <a:t>flash</a:t>
            </a:r>
            <a:r>
              <a:rPr lang="tr-TR" sz="1200" dirty="0"/>
              <a:t>/2020/</a:t>
            </a:r>
            <a:r>
              <a:rPr lang="tr-TR" sz="1200" dirty="0" err="1"/>
              <a:t>for-microbes-theres-no-place-like-home</a:t>
            </a:r>
            <a:r>
              <a:rPr lang="tr-TR" sz="1200" dirty="0"/>
              <a:t>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E94C1-1582-E942-A2EC-72760307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20C6-36FA-C049-8828-79591D2F137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A92-3308-A641-9BF8-1286C4BF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Neden antik insan mikropları?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2893D-BA35-4C49-AE60-588E191C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>
            <a:normAutofit/>
          </a:bodyPr>
          <a:lstStyle/>
          <a:p>
            <a:r>
              <a:rPr lang="tr-TR" sz="2400" dirty="0"/>
              <a:t>İnsan hayat tarzındaki tarihsel değişimler</a:t>
            </a:r>
          </a:p>
          <a:p>
            <a:pPr lvl="1"/>
            <a:r>
              <a:rPr lang="tr-TR" sz="2000" dirty="0"/>
              <a:t>Sizce bunun en önemli örneklerinden birisi ne?</a:t>
            </a:r>
          </a:p>
          <a:p>
            <a:r>
              <a:rPr lang="tr-TR" sz="2400" dirty="0"/>
              <a:t>Hastalık yapıcı mikroorganizmaların evrimsel tarihleri</a:t>
            </a:r>
          </a:p>
          <a:p>
            <a:r>
              <a:rPr lang="tr-TR" sz="2400" dirty="0"/>
              <a:t>İnsan popülasyon hareketleri sonucu hangi mikroplar taşındı?</a:t>
            </a:r>
          </a:p>
          <a:p>
            <a:r>
              <a:rPr lang="tr-TR" sz="2400" dirty="0"/>
              <a:t>Yaşam tarzları ve diyet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43D6-EE21-8449-AB8B-5779BE8D8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9626A-135C-E540-B90F-E12E83E7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Evrimsel Genombilim Yaz Okulu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75AAB-F984-3546-A83A-C45790F5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45" y="4037806"/>
            <a:ext cx="4978055" cy="22867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E974-1D56-FD45-9515-2B800C91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20C6-36FA-C049-8828-79591D2F137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22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EE1D-ACDD-D9E9-7CFB-4082685A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Arkeolojik yaşlanma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FD90-B9C5-3297-2364-9E46467F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9D8FE17-236C-D08F-821F-8D531C1F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42" y="0"/>
            <a:ext cx="5515896" cy="657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62A40-567E-481E-3458-7C5D9A8F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90" y="365760"/>
            <a:ext cx="8465903" cy="598955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5F68C8-29B8-A75E-48F4-388125BE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BC47FA-781A-3FA2-165E-70D5A734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6A098E-2E90-1BEC-06A8-93D3C21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8F16-B92C-E93B-A5F4-9C3110C9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Süreç aynı şekilde işliyor…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557895-C19A-A18F-CC7D-70A62A408A8C}"/>
              </a:ext>
            </a:extLst>
          </p:cNvPr>
          <p:cNvSpPr/>
          <p:nvPr/>
        </p:nvSpPr>
        <p:spPr>
          <a:xfrm>
            <a:off x="217861" y="1928277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Örnekler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230E08-1D26-4BC3-8254-BBADDC2E2CEC}"/>
              </a:ext>
            </a:extLst>
          </p:cNvPr>
          <p:cNvSpPr/>
          <p:nvPr/>
        </p:nvSpPr>
        <p:spPr>
          <a:xfrm>
            <a:off x="2601366" y="1928476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4EE04E-F9DA-8A0F-987C-D99CEBFDAECB}"/>
              </a:ext>
            </a:extLst>
          </p:cNvPr>
          <p:cNvSpPr/>
          <p:nvPr/>
        </p:nvSpPr>
        <p:spPr>
          <a:xfrm>
            <a:off x="5484723" y="1922839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DNA okumaları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92911A-B233-75E5-3DE2-8DCF4AB80802}"/>
              </a:ext>
            </a:extLst>
          </p:cNvPr>
          <p:cNvSpPr/>
          <p:nvPr/>
        </p:nvSpPr>
        <p:spPr>
          <a:xfrm>
            <a:off x="8795907" y="1928276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Taksonomik profilleme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5D109-8736-32C9-0832-C0EFBDBB78E0}"/>
              </a:ext>
            </a:extLst>
          </p:cNvPr>
          <p:cNvSpPr/>
          <p:nvPr/>
        </p:nvSpPr>
        <p:spPr>
          <a:xfrm>
            <a:off x="8795907" y="3528951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Çokluk tablosu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1970B4-78DD-58AD-463F-3A8C18972C8C}"/>
              </a:ext>
            </a:extLst>
          </p:cNvPr>
          <p:cNvSpPr/>
          <p:nvPr/>
        </p:nvSpPr>
        <p:spPr>
          <a:xfrm>
            <a:off x="8795907" y="571941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Referans genom veri tabanı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B67510-9EB8-75FD-816C-22BBDD137D5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06977" y="2395202"/>
            <a:ext cx="794389" cy="1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005D0-753D-BE8A-40FB-8EB021CE07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90482" y="2389764"/>
            <a:ext cx="1294241" cy="56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9DFBE-4E9F-90C4-7634-041B0DD51B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73839" y="2389764"/>
            <a:ext cx="1722068" cy="54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EE36AF-5900-952D-5DFB-22BC00D6A76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590465" y="2862125"/>
            <a:ext cx="0" cy="6668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CC47A3-3D30-D5EE-0087-1440C0BC5F6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9590465" y="1505790"/>
            <a:ext cx="0" cy="42248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9C5E8A71-134F-BD68-F0CD-EC6063EA22C7}"/>
              </a:ext>
            </a:extLst>
          </p:cNvPr>
          <p:cNvGraphicFramePr>
            <a:graphicFrameLocks noGrp="1"/>
          </p:cNvGraphicFramePr>
          <p:nvPr/>
        </p:nvGraphicFramePr>
        <p:xfrm>
          <a:off x="1702365" y="3417726"/>
          <a:ext cx="515798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596">
                  <a:extLst>
                    <a:ext uri="{9D8B030D-6E8A-4147-A177-3AD203B41FA5}">
                      <a16:colId xmlns:a16="http://schemas.microsoft.com/office/drawing/2014/main" val="3368193178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263934363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4267797712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4173732150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1778207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4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44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</a:t>
                      </a:r>
                    </a:p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1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...</a:t>
                      </a:r>
                    </a:p>
                    <a:p>
                      <a:pPr algn="ctr"/>
                      <a:r>
                        <a:rPr lang="tr-T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7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</a:t>
                      </a:r>
                    </a:p>
                    <a:p>
                      <a:pPr algn="ctr"/>
                      <a:r>
                        <a:rPr lang="tr-T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589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149A39-56E7-53BD-1EE7-11212A3255A7}"/>
              </a:ext>
            </a:extLst>
          </p:cNvPr>
          <p:cNvSpPr/>
          <p:nvPr/>
        </p:nvSpPr>
        <p:spPr>
          <a:xfrm>
            <a:off x="8795907" y="5352210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Antik DNA hasarı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FFFD06-70D6-D165-C5A8-08C0C162BCE8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9590465" y="4462800"/>
            <a:ext cx="0" cy="88941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A3938-B4D8-C31D-114D-54196C65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E9EFCF-1CB4-948A-AE52-0D01C2B9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2B27C4-7284-326C-7DAF-0ACFA7D8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2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2EDE8-EE28-89D3-5BA2-E4061C08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81000"/>
            <a:ext cx="9988166" cy="2404941"/>
          </a:xfrm>
        </p:spPr>
        <p:txBody>
          <a:bodyPr anchor="b">
            <a:normAutofit/>
          </a:bodyPr>
          <a:lstStyle/>
          <a:p>
            <a:pPr algn="ctr"/>
            <a:r>
              <a:rPr lang="tr-TR">
                <a:solidFill>
                  <a:schemeClr val="tx2"/>
                </a:solidFill>
              </a:rPr>
              <a:t>Antik DNA hasarı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C33C15-E261-1CB9-C732-552AFFA1B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20699"/>
              </p:ext>
            </p:extLst>
          </p:nvPr>
        </p:nvGraphicFramePr>
        <p:xfrm>
          <a:off x="838200" y="2918850"/>
          <a:ext cx="10515600" cy="321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D262D-396F-A449-500D-694D8BDD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9DD65-1034-E8A5-DDAA-98397128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A3E-DE46-FCB0-8D42-857BA9A8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0"/>
            <a:ext cx="12191999" cy="221752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D4E58-4813-36D7-1B8E-14B48442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tr-TR" dirty="0"/>
              <a:t>Bir mikrop gerçekten antik mi?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2275-E118-74D7-725D-30CEAD63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600"/>
            <a:ext cx="4876800" cy="3783586"/>
          </a:xfrm>
        </p:spPr>
        <p:txBody>
          <a:bodyPr anchor="ctr">
            <a:normAutofit/>
          </a:bodyPr>
          <a:lstStyle/>
          <a:p>
            <a:r>
              <a:rPr lang="tr-TR" sz="1800" dirty="0" err="1">
                <a:solidFill>
                  <a:schemeClr val="tx2"/>
                </a:solidFill>
              </a:rPr>
              <a:t>Edit</a:t>
            </a:r>
            <a:r>
              <a:rPr lang="tr-TR" sz="1800" dirty="0">
                <a:solidFill>
                  <a:schemeClr val="tx2"/>
                </a:solidFill>
              </a:rPr>
              <a:t> uzaklığı</a:t>
            </a:r>
          </a:p>
          <a:p>
            <a:pPr lvl="1"/>
            <a:r>
              <a:rPr lang="tr-TR" sz="1400" dirty="0">
                <a:solidFill>
                  <a:schemeClr val="tx2"/>
                </a:solidFill>
              </a:rPr>
              <a:t>DNA okuması ile referans bölgesi arasındaki görülen toplam nükleotid değişim sayısı</a:t>
            </a:r>
          </a:p>
          <a:p>
            <a:r>
              <a:rPr lang="tr-TR" sz="1800" dirty="0">
                <a:solidFill>
                  <a:schemeClr val="tx2"/>
                </a:solidFill>
              </a:rPr>
              <a:t>DNA uzunluk dağılımı</a:t>
            </a:r>
          </a:p>
          <a:p>
            <a:pPr lvl="1"/>
            <a:r>
              <a:rPr lang="tr-TR" sz="1400" dirty="0">
                <a:solidFill>
                  <a:schemeClr val="tx2"/>
                </a:solidFill>
              </a:rPr>
              <a:t>Kısa diziler varsa antik olduğunu söyleyebiliriz</a:t>
            </a:r>
          </a:p>
          <a:p>
            <a:r>
              <a:rPr lang="tr-TR" sz="1800" dirty="0">
                <a:solidFill>
                  <a:schemeClr val="tx2"/>
                </a:solidFill>
              </a:rPr>
              <a:t>Deaminasyon</a:t>
            </a:r>
          </a:p>
          <a:p>
            <a:pPr lvl="1"/>
            <a:r>
              <a:rPr lang="tr-TR" sz="1400" dirty="0">
                <a:solidFill>
                  <a:schemeClr val="tx2"/>
                </a:solidFill>
              </a:rPr>
              <a:t>Uçlarda gözlenen C &gt; T ve G &gt; A dönüşümleri</a:t>
            </a:r>
          </a:p>
          <a:p>
            <a:pPr lvl="1"/>
            <a:r>
              <a:rPr lang="tr-TR" sz="1400" dirty="0">
                <a:solidFill>
                  <a:schemeClr val="tx2"/>
                </a:solidFill>
              </a:rPr>
              <a:t>mapDamage2 programı ile yapıyoruz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C2AA91D9-BB69-DFD4-00B3-181FE9632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765"/>
          <a:stretch/>
        </p:blipFill>
        <p:spPr>
          <a:xfrm>
            <a:off x="5996628" y="2217529"/>
            <a:ext cx="6195372" cy="46404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0ADB0-5205-5674-63E1-DCBC5B86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187CF-2777-1DE4-1A0B-BD6AEA29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5EEDE-A3A1-37EE-52B8-E1FD639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7" name="Rectangle 717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88" name="Rectangle 717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89" name="Rectangle 717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90" name="Rectangle 718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0B1FE-D07B-21FC-11F0-001BC6FE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tr-TR"/>
              <a:t>Bir mikrop gerçekten antik mi?</a:t>
            </a:r>
            <a:endParaRPr lang="tr-TR" dirty="0"/>
          </a:p>
        </p:txBody>
      </p:sp>
      <p:graphicFrame>
        <p:nvGraphicFramePr>
          <p:cNvPr id="7192" name="Content Placeholder 2">
            <a:extLst>
              <a:ext uri="{FF2B5EF4-FFF2-40B4-BE49-F238E27FC236}">
                <a16:creationId xmlns:a16="http://schemas.microsoft.com/office/drawing/2014/main" id="{1FACDCB4-6A7E-5D37-3335-FB68158A99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45362"/>
          <a:ext cx="4800600" cy="35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ngs - What is deep sequencing? - Bioinformatics Stack Exchange">
            <a:extLst>
              <a:ext uri="{FF2B5EF4-FFF2-40B4-BE49-F238E27FC236}">
                <a16:creationId xmlns:a16="http://schemas.microsoft.com/office/drawing/2014/main" id="{3711BDCC-ECEF-95FE-8555-FF5027CC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6628" y="3449367"/>
            <a:ext cx="5585772" cy="21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A708E-E912-11A9-F830-8A5D9E23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6CAEA-7376-005F-20A8-6F2AED8E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2DC19-D5A2-3CD0-C87C-CA7EA751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2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2A87-7D95-1346-A057-DFC1199B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1331" cy="1325563"/>
          </a:xfrm>
        </p:spPr>
        <p:txBody>
          <a:bodyPr/>
          <a:lstStyle/>
          <a:p>
            <a:r>
              <a:rPr lang="tr-TR" dirty="0"/>
              <a:t>Mikroplar!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A3BE-2625-3248-A10C-E6AC4F013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078940"/>
          </a:xfrm>
        </p:spPr>
        <p:txBody>
          <a:bodyPr/>
          <a:lstStyle/>
          <a:p>
            <a:r>
              <a:rPr lang="tr-TR" dirty="0"/>
              <a:t>Sizce Dünya üzerinde kaç tür mikroorganizma olabilir?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635C0-50DF-FF42-86B5-B922C139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86" y="130504"/>
            <a:ext cx="4948620" cy="2263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3D02C-9DD1-9548-8F74-FBF68D91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74" y="2521536"/>
            <a:ext cx="6051332" cy="38501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865F0-C05D-B84C-8C6D-1DFB8E9E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20C6-36FA-C049-8828-79591D2F1379}" type="slidenum">
              <a:rPr lang="en-GB" smtClean="0"/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66417-D63E-F7F9-36A7-F2905FDC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E36CE7-F0CC-E60B-EE35-48466619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</p:spTree>
    <p:extLst>
      <p:ext uri="{BB962C8B-B14F-4D97-AF65-F5344CB8AC3E}">
        <p14:creationId xmlns:p14="http://schemas.microsoft.com/office/powerpoint/2010/main" val="74782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C61C-C644-7E48-B70F-FC052928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Mikropları nasıl inceleyebiliriz?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532B-F4B1-3940-B42A-9F6AA9C5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133" cy="4351338"/>
          </a:xfrm>
        </p:spPr>
        <p:txBody>
          <a:bodyPr/>
          <a:lstStyle/>
          <a:p>
            <a:r>
              <a:rPr lang="tr-TR" dirty="0"/>
              <a:t>Elinize bir avuç toprak aldığınızı düşünün, acaba içindeki mikropları nasıl inceleyebilirsiniz?</a:t>
            </a:r>
          </a:p>
          <a:p>
            <a:endParaRPr lang="tr-TR" dirty="0"/>
          </a:p>
          <a:p>
            <a:r>
              <a:rPr lang="tr-TR" dirty="0"/>
              <a:t>Sizce mikroorganizmaların ne kadarı kültürlenebilir?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107DA-4E34-C444-8154-433AA9C0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277" y="1448858"/>
            <a:ext cx="3554589" cy="266594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A3BB7-B051-B743-AB62-897816A8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6B3-1856-AC44-BA29-C2C41578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Evrimsel Genombilim Yaz Okulu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9C5BB-70E9-3D44-8A39-802FCB8F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06" y="2458773"/>
            <a:ext cx="3615794" cy="38078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11AA0-0CE5-0340-AFA3-A0FD5DE6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20C6-36FA-C049-8828-79591D2F137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43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ECA7-75ED-4B45-94AD-652B71C0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0"/>
            <a:ext cx="90805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392E6-F2EF-0543-835F-9CF3FA1E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28BDA-D7FC-134E-85BA-896182E6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308AF-60F7-044F-9C68-7205803E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E0DAC-CEB1-4F47-9568-9FDFED8F462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93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8F16-B92C-E93B-A5F4-9C3110C9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Süreç nasıl işliyor?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557895-C19A-A18F-CC7D-70A62A408A8C}"/>
              </a:ext>
            </a:extLst>
          </p:cNvPr>
          <p:cNvSpPr/>
          <p:nvPr/>
        </p:nvSpPr>
        <p:spPr>
          <a:xfrm>
            <a:off x="217861" y="1928277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Örnekler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230E08-1D26-4BC3-8254-BBADDC2E2CEC}"/>
              </a:ext>
            </a:extLst>
          </p:cNvPr>
          <p:cNvSpPr/>
          <p:nvPr/>
        </p:nvSpPr>
        <p:spPr>
          <a:xfrm>
            <a:off x="2601366" y="1928476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4EE04E-F9DA-8A0F-987C-D99CEBFDAECB}"/>
              </a:ext>
            </a:extLst>
          </p:cNvPr>
          <p:cNvSpPr/>
          <p:nvPr/>
        </p:nvSpPr>
        <p:spPr>
          <a:xfrm>
            <a:off x="5484723" y="1922839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DNA okumaları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92911A-B233-75E5-3DE2-8DCF4AB80802}"/>
              </a:ext>
            </a:extLst>
          </p:cNvPr>
          <p:cNvSpPr/>
          <p:nvPr/>
        </p:nvSpPr>
        <p:spPr>
          <a:xfrm>
            <a:off x="8795907" y="1928276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Taksonomik profilleme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5D109-8736-32C9-0832-C0EFBDBB78E0}"/>
              </a:ext>
            </a:extLst>
          </p:cNvPr>
          <p:cNvSpPr/>
          <p:nvPr/>
        </p:nvSpPr>
        <p:spPr>
          <a:xfrm>
            <a:off x="8795907" y="3566003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Çokluk tablosu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1970B4-78DD-58AD-463F-3A8C18972C8C}"/>
              </a:ext>
            </a:extLst>
          </p:cNvPr>
          <p:cNvSpPr/>
          <p:nvPr/>
        </p:nvSpPr>
        <p:spPr>
          <a:xfrm>
            <a:off x="8795907" y="571941"/>
            <a:ext cx="1589116" cy="93384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Referans genom veri tabanı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B67510-9EB8-75FD-816C-22BBDD137D5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06977" y="2395202"/>
            <a:ext cx="794389" cy="19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0005D0-753D-BE8A-40FB-8EB021CE07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90482" y="2389764"/>
            <a:ext cx="1294241" cy="56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49DFBE-4E9F-90C4-7634-041B0DD51B0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73839" y="2389764"/>
            <a:ext cx="1722068" cy="543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EE36AF-5900-952D-5DFB-22BC00D6A76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590465" y="2862125"/>
            <a:ext cx="0" cy="7038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CC47A3-3D30-D5EE-0087-1440C0BC5F6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9590465" y="1505790"/>
            <a:ext cx="0" cy="42248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9C5E8A71-134F-BD68-F0CD-EC6063EA2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440025"/>
              </p:ext>
            </p:extLst>
          </p:nvPr>
        </p:nvGraphicFramePr>
        <p:xfrm>
          <a:off x="1702365" y="3417726"/>
          <a:ext cx="515798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596">
                  <a:extLst>
                    <a:ext uri="{9D8B030D-6E8A-4147-A177-3AD203B41FA5}">
                      <a16:colId xmlns:a16="http://schemas.microsoft.com/office/drawing/2014/main" val="3368193178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263934363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4267797712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4173732150"/>
                    </a:ext>
                  </a:extLst>
                </a:gridCol>
                <a:gridCol w="1031596">
                  <a:extLst>
                    <a:ext uri="{9D8B030D-6E8A-4147-A177-3AD203B41FA5}">
                      <a16:colId xmlns:a16="http://schemas.microsoft.com/office/drawing/2014/main" val="1778207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</a:t>
                      </a:r>
                    </a:p>
                    <a:p>
                      <a:pPr algn="ctr"/>
                      <a:r>
                        <a:rPr lang="tr-TR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4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44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</a:t>
                      </a:r>
                    </a:p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1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...</a:t>
                      </a:r>
                    </a:p>
                    <a:p>
                      <a:pPr algn="ctr"/>
                      <a:r>
                        <a:rPr lang="tr-T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7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Mikrop</a:t>
                      </a:r>
                    </a:p>
                    <a:p>
                      <a:pPr algn="ctr"/>
                      <a:r>
                        <a:rPr lang="tr-T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5892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8FA95-E635-DED7-86D3-CD0F65A2F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8CD7A-6F40-3B00-4FA5-94D2F8F1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CAB284-B1D5-7C48-6C91-714753A9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1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1" name="Rectangle 2073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2" name="Rectangle 2075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83" name="Rectangle 2077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3A8E6-880C-1945-30E1-74133812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Taksonomik profilleme</a:t>
            </a:r>
          </a:p>
        </p:txBody>
      </p:sp>
      <p:sp>
        <p:nvSpPr>
          <p:cNvPr id="2084" name="Content Placeholder 2068">
            <a:extLst>
              <a:ext uri="{FF2B5EF4-FFF2-40B4-BE49-F238E27FC236}">
                <a16:creationId xmlns:a16="http://schemas.microsoft.com/office/drawing/2014/main" id="{47609BC3-6875-98EA-8730-EF07B1CA8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5" y="2745362"/>
            <a:ext cx="5526615" cy="3552824"/>
          </a:xfrm>
        </p:spPr>
        <p:txBody>
          <a:bodyPr anchor="ctr">
            <a:no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Amplikon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dizileme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16S </a:t>
            </a:r>
            <a:r>
              <a:rPr lang="en-US" dirty="0" err="1">
                <a:solidFill>
                  <a:schemeClr val="tx1"/>
                </a:solidFill>
              </a:rPr>
              <a:t>belirteç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bölgeleri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Rastgele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dizileme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Genom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çapında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belirteçler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K-mer </a:t>
            </a:r>
            <a:r>
              <a:rPr lang="en-US" dirty="0" err="1">
                <a:solidFill>
                  <a:schemeClr val="tx1"/>
                </a:solidFill>
              </a:rPr>
              <a:t>temelli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sınıflandırma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Hizlama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temell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sınıflandırma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B9AA3D-A9CD-DE1F-B21E-A3331502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206" y="2745362"/>
            <a:ext cx="5526615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CD926-FF1F-47C5-CFD6-CCAA4209C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CC24F-940B-70A5-1B7B-54862D0E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76F2-F766-A5D7-688A-2EE50BF1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3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5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7" name="Picture 60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CC84D-961C-FC41-ADC8-8E91BD63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tx2"/>
                </a:solidFill>
              </a:rPr>
              <a:t>Taksonomik profilleme</a:t>
            </a:r>
          </a:p>
        </p:txBody>
      </p:sp>
      <p:pic>
        <p:nvPicPr>
          <p:cNvPr id="68" name="Picture 62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2AC7-91EC-494C-9B28-41ED6477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837" y="2112506"/>
            <a:ext cx="3668157" cy="3035754"/>
          </a:xfrm>
        </p:spPr>
        <p:txBody>
          <a:bodyPr>
            <a:normAutofit/>
          </a:bodyPr>
          <a:lstStyle/>
          <a:p>
            <a:pPr marL="157734" indent="-157734" defTabSz="630936">
              <a:spcBef>
                <a:spcPts val="690"/>
              </a:spcBef>
            </a:pPr>
            <a:r>
              <a:rPr lang="tr-TR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Elde ettiğimiz DNA dizileri nedir?</a:t>
            </a:r>
          </a:p>
          <a:p>
            <a:pPr marL="157734" indent="-157734" defTabSz="630936">
              <a:spcBef>
                <a:spcPts val="690"/>
              </a:spcBef>
            </a:pPr>
            <a:r>
              <a:rPr lang="tr-TR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Referans genomlarla karşılaştırma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546AF-C3FC-8945-8CCF-5C5A262F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94003" y="5922230"/>
            <a:ext cx="1913821" cy="254733"/>
          </a:xfrm>
        </p:spPr>
        <p:txBody>
          <a:bodyPr/>
          <a:lstStyle/>
          <a:p>
            <a:pPr defTabSz="630936">
              <a:spcAft>
                <a:spcPts val="600"/>
              </a:spcAft>
            </a:pPr>
            <a:r>
              <a:rPr lang="tr-TR" sz="621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7/12/23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5C0A-4794-E94A-A6FE-3B3F46D3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6794" y="5922230"/>
            <a:ext cx="2870731" cy="254733"/>
          </a:xfrm>
        </p:spPr>
        <p:txBody>
          <a:bodyPr/>
          <a:lstStyle/>
          <a:p>
            <a:pPr defTabSz="630936">
              <a:spcAft>
                <a:spcPts val="600"/>
              </a:spcAft>
            </a:pPr>
            <a:r>
              <a:rPr lang="en-GB" sz="621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Evrimsel Genombilim Yaz Okulu 2023</a:t>
            </a:r>
            <a:endParaRPr lang="en-GB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F7A847E-E200-DB4E-9960-1A4B9D9D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868" y="4638967"/>
            <a:ext cx="2172060" cy="10528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1B5240-49A2-A242-A413-389595863906}"/>
              </a:ext>
            </a:extLst>
          </p:cNvPr>
          <p:cNvSpPr/>
          <p:nvPr/>
        </p:nvSpPr>
        <p:spPr>
          <a:xfrm rot="19810825">
            <a:off x="4363259" y="4942799"/>
            <a:ext cx="500979" cy="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CAFCF-643E-5849-BF49-16A396E755E9}"/>
              </a:ext>
            </a:extLst>
          </p:cNvPr>
          <p:cNvSpPr/>
          <p:nvPr/>
        </p:nvSpPr>
        <p:spPr>
          <a:xfrm rot="3808241">
            <a:off x="4937823" y="4995235"/>
            <a:ext cx="702700" cy="40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30936">
              <a:spcAft>
                <a:spcPts val="600"/>
              </a:spcAft>
            </a:pPr>
            <a:r>
              <a:rPr lang="tr-TR" sz="124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266C55-9553-274C-92CF-274E9AE26A9B}"/>
              </a:ext>
            </a:extLst>
          </p:cNvPr>
          <p:cNvSpPr/>
          <p:nvPr/>
        </p:nvSpPr>
        <p:spPr>
          <a:xfrm rot="19480496">
            <a:off x="4724708" y="5183873"/>
            <a:ext cx="974631" cy="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55C18-81BB-574A-B1DC-EA640CD1597D}"/>
              </a:ext>
            </a:extLst>
          </p:cNvPr>
          <p:cNvSpPr/>
          <p:nvPr/>
        </p:nvSpPr>
        <p:spPr>
          <a:xfrm rot="1754877">
            <a:off x="4831031" y="5290197"/>
            <a:ext cx="974631" cy="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85F4F-99BA-1549-8538-2BF5526C8057}"/>
              </a:ext>
            </a:extLst>
          </p:cNvPr>
          <p:cNvSpPr/>
          <p:nvPr/>
        </p:nvSpPr>
        <p:spPr>
          <a:xfrm rot="1271748">
            <a:off x="4441154" y="5459928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89CD00-F943-074D-8E9A-B08806FEBC3B}"/>
              </a:ext>
            </a:extLst>
          </p:cNvPr>
          <p:cNvSpPr/>
          <p:nvPr/>
        </p:nvSpPr>
        <p:spPr>
          <a:xfrm rot="18659426">
            <a:off x="5043678" y="5502843"/>
            <a:ext cx="974631" cy="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7DB363-034A-FA45-BCEB-915BD5990C37}"/>
              </a:ext>
            </a:extLst>
          </p:cNvPr>
          <p:cNvSpPr/>
          <p:nvPr/>
        </p:nvSpPr>
        <p:spPr>
          <a:xfrm rot="20345347">
            <a:off x="4547477" y="5566252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523C2-FE9C-A844-ACE3-D4CD0464E9C4}"/>
              </a:ext>
            </a:extLst>
          </p:cNvPr>
          <p:cNvSpPr/>
          <p:nvPr/>
        </p:nvSpPr>
        <p:spPr>
          <a:xfrm rot="20212063">
            <a:off x="4014637" y="5708131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8207F5-6611-CC45-A7C7-7E8A92063A11}"/>
              </a:ext>
            </a:extLst>
          </p:cNvPr>
          <p:cNvSpPr/>
          <p:nvPr/>
        </p:nvSpPr>
        <p:spPr>
          <a:xfrm rot="3768270" flipV="1">
            <a:off x="5731757" y="5268866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E6887D-E866-FF46-957A-DC8F207AEE63}"/>
              </a:ext>
            </a:extLst>
          </p:cNvPr>
          <p:cNvSpPr/>
          <p:nvPr/>
        </p:nvSpPr>
        <p:spPr>
          <a:xfrm rot="1271748">
            <a:off x="4653801" y="5672575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F2BB72-B3DA-7544-BC46-0E5B23770A3A}"/>
              </a:ext>
            </a:extLst>
          </p:cNvPr>
          <p:cNvSpPr/>
          <p:nvPr/>
        </p:nvSpPr>
        <p:spPr>
          <a:xfrm rot="3768270" flipV="1">
            <a:off x="4206331" y="5020988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1D2448-A64F-BC47-8975-105C42736D13}"/>
              </a:ext>
            </a:extLst>
          </p:cNvPr>
          <p:cNvSpPr/>
          <p:nvPr/>
        </p:nvSpPr>
        <p:spPr>
          <a:xfrm rot="250792" flipV="1">
            <a:off x="5378367" y="4856341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1688AA-4495-E34A-8514-60E990FAB611}"/>
              </a:ext>
            </a:extLst>
          </p:cNvPr>
          <p:cNvSpPr/>
          <p:nvPr/>
        </p:nvSpPr>
        <p:spPr>
          <a:xfrm rot="250792" flipV="1">
            <a:off x="4517495" y="4166022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818B52-3DE3-1340-9A51-825250CC05D0}"/>
              </a:ext>
            </a:extLst>
          </p:cNvPr>
          <p:cNvSpPr/>
          <p:nvPr/>
        </p:nvSpPr>
        <p:spPr>
          <a:xfrm rot="19025893" flipV="1">
            <a:off x="4623818" y="4272345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E04F25-54A3-D344-88C2-000251582579}"/>
              </a:ext>
            </a:extLst>
          </p:cNvPr>
          <p:cNvSpPr/>
          <p:nvPr/>
        </p:nvSpPr>
        <p:spPr>
          <a:xfrm rot="1071275" flipV="1">
            <a:off x="4730141" y="4378668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EEF-9164-4246-A9A5-41CCE41977D5}"/>
              </a:ext>
            </a:extLst>
          </p:cNvPr>
          <p:cNvSpPr/>
          <p:nvPr/>
        </p:nvSpPr>
        <p:spPr>
          <a:xfrm rot="20900590" flipV="1">
            <a:off x="4836465" y="4484992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0B39306-7062-2947-91E3-3D02D272577F}"/>
              </a:ext>
            </a:extLst>
          </p:cNvPr>
          <p:cNvSpPr/>
          <p:nvPr/>
        </p:nvSpPr>
        <p:spPr>
          <a:xfrm>
            <a:off x="3484912" y="5049952"/>
            <a:ext cx="649755" cy="14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3CF719-BFFC-0447-AA2C-525CCA228DEA}"/>
              </a:ext>
            </a:extLst>
          </p:cNvPr>
          <p:cNvSpPr/>
          <p:nvPr/>
        </p:nvSpPr>
        <p:spPr>
          <a:xfrm>
            <a:off x="7415546" y="2125462"/>
            <a:ext cx="3013035" cy="6278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31DC01-B91C-964C-B2B9-4BB3D757023B}"/>
              </a:ext>
            </a:extLst>
          </p:cNvPr>
          <p:cNvSpPr/>
          <p:nvPr/>
        </p:nvSpPr>
        <p:spPr>
          <a:xfrm rot="10800000" flipV="1">
            <a:off x="7434170" y="3377660"/>
            <a:ext cx="2734874" cy="62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9A8D0-5F96-8F43-8BBE-15D4E43CDDD8}"/>
              </a:ext>
            </a:extLst>
          </p:cNvPr>
          <p:cNvSpPr/>
          <p:nvPr/>
        </p:nvSpPr>
        <p:spPr>
          <a:xfrm rot="10800000" flipV="1">
            <a:off x="7933226" y="4895957"/>
            <a:ext cx="2362742" cy="627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8247FB-D827-3947-8EA1-E92718A49F22}"/>
              </a:ext>
            </a:extLst>
          </p:cNvPr>
          <p:cNvCxnSpPr/>
          <p:nvPr/>
        </p:nvCxnSpPr>
        <p:spPr>
          <a:xfrm flipV="1">
            <a:off x="6043169" y="2853449"/>
            <a:ext cx="937961" cy="109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DF152D-E8EC-4E4D-933B-E54E1A368B4C}"/>
              </a:ext>
            </a:extLst>
          </p:cNvPr>
          <p:cNvCxnSpPr>
            <a:cxnSpLocks/>
          </p:cNvCxnSpPr>
          <p:nvPr/>
        </p:nvCxnSpPr>
        <p:spPr>
          <a:xfrm flipV="1">
            <a:off x="6193179" y="3902086"/>
            <a:ext cx="1530240" cy="100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82E27E-BC9A-014C-92F5-2ED56D706EB5}"/>
              </a:ext>
            </a:extLst>
          </p:cNvPr>
          <p:cNvCxnSpPr>
            <a:cxnSpLocks/>
          </p:cNvCxnSpPr>
          <p:nvPr/>
        </p:nvCxnSpPr>
        <p:spPr>
          <a:xfrm flipV="1">
            <a:off x="6195768" y="5194271"/>
            <a:ext cx="1842411" cy="52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3B2017F-4D84-564E-817F-A1ECB83438CF}"/>
              </a:ext>
            </a:extLst>
          </p:cNvPr>
          <p:cNvSpPr/>
          <p:nvPr/>
        </p:nvSpPr>
        <p:spPr>
          <a:xfrm rot="10800000" flipV="1">
            <a:off x="7612625" y="2399214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BCA24F-5E35-994B-8392-DF11ABDAA074}"/>
              </a:ext>
            </a:extLst>
          </p:cNvPr>
          <p:cNvSpPr/>
          <p:nvPr/>
        </p:nvSpPr>
        <p:spPr>
          <a:xfrm rot="10800000" flipV="1">
            <a:off x="8097525" y="2540313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47345A-8542-4549-B3F4-DD25B90705A3}"/>
              </a:ext>
            </a:extLst>
          </p:cNvPr>
          <p:cNvSpPr/>
          <p:nvPr/>
        </p:nvSpPr>
        <p:spPr>
          <a:xfrm rot="10800000" flipV="1">
            <a:off x="7741140" y="2692665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5F0678-0EF1-CA46-A980-1BF5D60A41D0}"/>
              </a:ext>
            </a:extLst>
          </p:cNvPr>
          <p:cNvSpPr/>
          <p:nvPr/>
        </p:nvSpPr>
        <p:spPr>
          <a:xfrm rot="10800000" flipV="1">
            <a:off x="8403605" y="2801939"/>
            <a:ext cx="969801" cy="318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7DBD51-AD25-F74C-B485-DAED9187631D}"/>
              </a:ext>
            </a:extLst>
          </p:cNvPr>
          <p:cNvSpPr/>
          <p:nvPr/>
        </p:nvSpPr>
        <p:spPr>
          <a:xfrm rot="10800000" flipV="1">
            <a:off x="8901301" y="3623423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49FF43-007D-554F-93F5-4BC14E1FCB0A}"/>
              </a:ext>
            </a:extLst>
          </p:cNvPr>
          <p:cNvSpPr/>
          <p:nvPr/>
        </p:nvSpPr>
        <p:spPr>
          <a:xfrm rot="10800000" flipV="1">
            <a:off x="9007624" y="3729747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D8169B-E427-CB40-A7D9-0F448931BD9A}"/>
              </a:ext>
            </a:extLst>
          </p:cNvPr>
          <p:cNvSpPr/>
          <p:nvPr/>
        </p:nvSpPr>
        <p:spPr>
          <a:xfrm rot="10800000" flipV="1">
            <a:off x="9113947" y="3836070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7F7B8C-8B6D-6548-BA31-5034F3BFFDA2}"/>
              </a:ext>
            </a:extLst>
          </p:cNvPr>
          <p:cNvSpPr/>
          <p:nvPr/>
        </p:nvSpPr>
        <p:spPr>
          <a:xfrm rot="10800000" flipV="1">
            <a:off x="9220271" y="3942394"/>
            <a:ext cx="622825" cy="31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DE97DC-448D-FD4E-B2A1-9511D27E87BA}"/>
              </a:ext>
            </a:extLst>
          </p:cNvPr>
          <p:cNvSpPr/>
          <p:nvPr/>
        </p:nvSpPr>
        <p:spPr>
          <a:xfrm>
            <a:off x="9143133" y="5092656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756DF-2564-E24D-8FBA-A2077979F6CE}"/>
              </a:ext>
            </a:extLst>
          </p:cNvPr>
          <p:cNvSpPr/>
          <p:nvPr/>
        </p:nvSpPr>
        <p:spPr>
          <a:xfrm>
            <a:off x="8840096" y="5268866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436C1B-5F28-2D4D-A339-4ED1D415C02D}"/>
              </a:ext>
            </a:extLst>
          </p:cNvPr>
          <p:cNvSpPr/>
          <p:nvPr/>
        </p:nvSpPr>
        <p:spPr>
          <a:xfrm>
            <a:off x="9319036" y="5391956"/>
            <a:ext cx="974631" cy="318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E6FA71-6AB0-1141-B228-804C36B3D154}"/>
              </a:ext>
            </a:extLst>
          </p:cNvPr>
          <p:cNvSpPr txBox="1"/>
          <p:nvPr/>
        </p:nvSpPr>
        <p:spPr>
          <a:xfrm>
            <a:off x="8998661" y="1843284"/>
            <a:ext cx="1354858" cy="26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tr-TR" sz="11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Referans genom 1</a:t>
            </a:r>
            <a:endParaRPr lang="tr-TR" sz="16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81CC67-814E-9946-9674-61B78AE49627}"/>
              </a:ext>
            </a:extLst>
          </p:cNvPr>
          <p:cNvSpPr txBox="1"/>
          <p:nvPr/>
        </p:nvSpPr>
        <p:spPr>
          <a:xfrm>
            <a:off x="9707137" y="3024039"/>
            <a:ext cx="1354858" cy="26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tr-TR" sz="11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Referans genom 2</a:t>
            </a:r>
            <a:endParaRPr lang="tr-TR" sz="16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5C391D-5277-D94A-88DC-BBDE4D80FFB1}"/>
              </a:ext>
            </a:extLst>
          </p:cNvPr>
          <p:cNvSpPr txBox="1"/>
          <p:nvPr/>
        </p:nvSpPr>
        <p:spPr>
          <a:xfrm>
            <a:off x="9585191" y="4560437"/>
            <a:ext cx="1382110" cy="26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tr-TR" sz="11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Referans genom N</a:t>
            </a:r>
            <a:endParaRPr lang="tr-TR" sz="1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902BF-530E-E944-8229-3A3D6AEA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6496" y="5922230"/>
            <a:ext cx="1913821" cy="254733"/>
          </a:xfrm>
        </p:spPr>
        <p:txBody>
          <a:bodyPr/>
          <a:lstStyle/>
          <a:p>
            <a:pPr defTabSz="630936">
              <a:spcAft>
                <a:spcPts val="600"/>
              </a:spcAft>
            </a:pPr>
            <a:fld id="{E2DF20C6-36FA-C049-8828-79591D2F1379}" type="slidenum">
              <a:rPr lang="en-GB" sz="621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pPr defTabSz="630936"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9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n-GB" noProof="0">
                <a:solidFill>
                  <a:schemeClr val="tx2"/>
                </a:solidFill>
              </a:rPr>
              <a:t>Metaphlan3</a:t>
            </a:r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777C8031-3299-C74A-88BC-410A5270F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" y="1011546"/>
            <a:ext cx="4724400" cy="49212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2400" dirty="0">
                <a:solidFill>
                  <a:schemeClr val="tx2"/>
                </a:solidFill>
              </a:rPr>
              <a:t>Belirteç veri tabanı</a:t>
            </a:r>
          </a:p>
          <a:p>
            <a:r>
              <a:rPr lang="tr-TR" sz="2400" dirty="0">
                <a:solidFill>
                  <a:schemeClr val="tx2"/>
                </a:solidFill>
              </a:rPr>
              <a:t>~17000 referans genom</a:t>
            </a:r>
          </a:p>
          <a:p>
            <a:pPr lvl="1"/>
            <a:r>
              <a:rPr lang="tr-TR" dirty="0">
                <a:solidFill>
                  <a:schemeClr val="tx2"/>
                </a:solidFill>
              </a:rPr>
              <a:t>13500 bakteri ve </a:t>
            </a:r>
            <a:r>
              <a:rPr lang="tr-TR" dirty="0" err="1">
                <a:solidFill>
                  <a:schemeClr val="tx2"/>
                </a:solidFill>
              </a:rPr>
              <a:t>arke</a:t>
            </a:r>
            <a:endParaRPr lang="tr-TR" dirty="0">
              <a:solidFill>
                <a:schemeClr val="tx2"/>
              </a:solidFill>
            </a:endParaRPr>
          </a:p>
          <a:p>
            <a:pPr lvl="1"/>
            <a:r>
              <a:rPr lang="tr-TR" dirty="0">
                <a:solidFill>
                  <a:schemeClr val="tx2"/>
                </a:solidFill>
              </a:rPr>
              <a:t>3500 </a:t>
            </a:r>
            <a:r>
              <a:rPr lang="tr-TR" dirty="0" err="1">
                <a:solidFill>
                  <a:schemeClr val="tx2"/>
                </a:solidFill>
              </a:rPr>
              <a:t>viral</a:t>
            </a:r>
            <a:endParaRPr lang="tr-TR" dirty="0">
              <a:solidFill>
                <a:schemeClr val="tx2"/>
              </a:solidFill>
            </a:endParaRPr>
          </a:p>
          <a:p>
            <a:pPr lvl="1"/>
            <a:r>
              <a:rPr lang="tr-TR" dirty="0">
                <a:solidFill>
                  <a:schemeClr val="tx2"/>
                </a:solidFill>
              </a:rPr>
              <a:t>110 ökaryotik</a:t>
            </a:r>
          </a:p>
          <a:p>
            <a:pPr lvl="1"/>
            <a:endParaRPr lang="tr-TR" dirty="0">
              <a:solidFill>
                <a:schemeClr val="tx2"/>
              </a:solidFill>
            </a:endParaRPr>
          </a:p>
          <a:p>
            <a:r>
              <a:rPr lang="tr-TR" sz="2400" dirty="0">
                <a:solidFill>
                  <a:schemeClr val="tx2"/>
                </a:solidFill>
              </a:rPr>
              <a:t>~1 milyon takson spesifik belirteç</a:t>
            </a:r>
          </a:p>
          <a:p>
            <a:pPr marL="0" indent="0">
              <a:buNone/>
            </a:pPr>
            <a:endParaRPr lang="tr-TR" sz="1800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03D1-20EE-E947-8D6F-6F7692AD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7/12/23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D8B5-BA22-94C2-31F6-5B98CABC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Evrimsel Genombilim Yaz Okulu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AD772-3ECB-8764-EB66-8FB44D7D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0046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RightStep">
      <a:dk1>
        <a:srgbClr val="000000"/>
      </a:dk1>
      <a:lt1>
        <a:srgbClr val="FFFFFF"/>
      </a:lt1>
      <a:dk2>
        <a:srgbClr val="2E3920"/>
      </a:dk2>
      <a:lt2>
        <a:srgbClr val="E2E8E5"/>
      </a:lt2>
      <a:accent1>
        <a:srgbClr val="C34D86"/>
      </a:accent1>
      <a:accent2>
        <a:srgbClr val="B13B43"/>
      </a:accent2>
      <a:accent3>
        <a:srgbClr val="C3764D"/>
      </a:accent3>
      <a:accent4>
        <a:srgbClr val="B1963B"/>
      </a:accent4>
      <a:accent5>
        <a:srgbClr val="99AC43"/>
      </a:accent5>
      <a:accent6>
        <a:srgbClr val="6AB13B"/>
      </a:accent6>
      <a:hlink>
        <a:srgbClr val="309263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1348</Words>
  <Application>Microsoft Macintosh PowerPoint</Application>
  <PresentationFormat>Widescreen</PresentationFormat>
  <Paragraphs>290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AvenirNext LT Pro Medium</vt:lpstr>
      <vt:lpstr>Calibri</vt:lpstr>
      <vt:lpstr>BlockprintVTI</vt:lpstr>
      <vt:lpstr>Metagenomik Antik Metagenomik</vt:lpstr>
      <vt:lpstr>Metagenomik</vt:lpstr>
      <vt:lpstr>Mikroplar!</vt:lpstr>
      <vt:lpstr>Mikropları nasıl inceleyebiliriz?</vt:lpstr>
      <vt:lpstr>PowerPoint Presentation</vt:lpstr>
      <vt:lpstr>Süreç nasıl işliyor?</vt:lpstr>
      <vt:lpstr>Taksonomik profilleme</vt:lpstr>
      <vt:lpstr>Taksonomik profilleme</vt:lpstr>
      <vt:lpstr>Metaphlan3</vt:lpstr>
      <vt:lpstr>K-mer temelli yöntemler</vt:lpstr>
      <vt:lpstr>Kraken2</vt:lpstr>
      <vt:lpstr>Hizalama temelli yöntemler</vt:lpstr>
      <vt:lpstr>Skorlama matrisi</vt:lpstr>
      <vt:lpstr>En düşük ortak ata</vt:lpstr>
      <vt:lpstr>Taksonomik profilleme</vt:lpstr>
      <vt:lpstr>PowerPoint Presentation</vt:lpstr>
      <vt:lpstr>Antik Metagenomik</vt:lpstr>
      <vt:lpstr>En eski DNA kaç yaşında olabilir sizce?</vt:lpstr>
      <vt:lpstr>Antik DNA + Metagenomik = Antik Metagenomik</vt:lpstr>
      <vt:lpstr>Peki insan mikropları?</vt:lpstr>
      <vt:lpstr>Neden antik insan mikropları?</vt:lpstr>
      <vt:lpstr>Arkeolojik yaşlanma</vt:lpstr>
      <vt:lpstr>Süreç aynı şekilde işliyor…</vt:lpstr>
      <vt:lpstr>Antik DNA hasarı</vt:lpstr>
      <vt:lpstr>Bir mikrop gerçekten antik mi?</vt:lpstr>
      <vt:lpstr>Bir mikrop gerçekten antik mi?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Metagenomik Antik Metagenomik</dc:title>
  <dc:creator>Emrah Kırdök</dc:creator>
  <cp:lastModifiedBy>Emrah Kırdök</cp:lastModifiedBy>
  <cp:revision>4</cp:revision>
  <dcterms:created xsi:type="dcterms:W3CDTF">2023-07-12T06:13:30Z</dcterms:created>
  <dcterms:modified xsi:type="dcterms:W3CDTF">2023-07-13T07:45:18Z</dcterms:modified>
</cp:coreProperties>
</file>